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71" r:id="rId2"/>
    <p:sldId id="295" r:id="rId3"/>
    <p:sldId id="634" r:id="rId4"/>
    <p:sldId id="639" r:id="rId5"/>
    <p:sldId id="640" r:id="rId6"/>
    <p:sldId id="641" r:id="rId7"/>
    <p:sldId id="831" r:id="rId8"/>
    <p:sldId id="764" r:id="rId9"/>
    <p:sldId id="662" r:id="rId10"/>
    <p:sldId id="944" r:id="rId11"/>
    <p:sldId id="945" r:id="rId12"/>
    <p:sldId id="946" r:id="rId13"/>
    <p:sldId id="947" r:id="rId14"/>
    <p:sldId id="949" r:id="rId15"/>
    <p:sldId id="948" r:id="rId16"/>
    <p:sldId id="959" r:id="rId17"/>
    <p:sldId id="958" r:id="rId18"/>
    <p:sldId id="961" r:id="rId19"/>
    <p:sldId id="962" r:id="rId20"/>
    <p:sldId id="963" r:id="rId21"/>
    <p:sldId id="966" r:id="rId22"/>
    <p:sldId id="967" r:id="rId23"/>
    <p:sldId id="968" r:id="rId24"/>
    <p:sldId id="969" r:id="rId25"/>
    <p:sldId id="970" r:id="rId26"/>
    <p:sldId id="971" r:id="rId27"/>
    <p:sldId id="972" r:id="rId28"/>
    <p:sldId id="973" r:id="rId29"/>
    <p:sldId id="306" r:id="rId30"/>
  </p:sldIdLst>
  <p:sldSz cx="11015663" cy="7775575"/>
  <p:notesSz cx="6797675" cy="9928225"/>
  <p:embeddedFontLst>
    <p:embeddedFont>
      <p:font typeface="넥슨Lv2고딕" panose="020B0600000101010101" charset="-127"/>
      <p:regular r:id="rId32"/>
    </p:embeddedFont>
    <p:embeddedFont>
      <p:font typeface="넥슨Lv2고딕 Bold" panose="020B0600000101010101" charset="-127"/>
      <p:bold r:id="rId33"/>
    </p:embeddedFont>
    <p:embeddedFont>
      <p:font typeface="넥슨Lv2고딕 Light" panose="020B0600000101010101" charset="-127"/>
      <p:regular r:id="rId34"/>
    </p:embeddedFont>
    <p:embeddedFont>
      <p:font typeface="Century" panose="02040604050505020304" pitchFamily="18" charset="0"/>
      <p:regular r:id="rId35"/>
    </p:embeddedFont>
    <p:embeddedFont>
      <p:font typeface="G마켓 산스 TTF Bold" panose="02000000000000000000" pitchFamily="2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2023-09-11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1C7-A4AF-40D9-AEEB-EBEED3F9667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DB8F5-442D-4203-B982-BD2F5F0D0C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13C1C-4F35-4D93-BD00-12A71CE2D04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CF87C-389D-47EC-AC1F-412BE65D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1601428"/>
            <a:ext cx="4119800" cy="181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AC30-DFD9-4D52-A2B8-4076841068DA}"/>
              </a:ext>
            </a:extLst>
          </p:cNvPr>
          <p:cNvSpPr txBox="1"/>
          <p:nvPr/>
        </p:nvSpPr>
        <p:spPr>
          <a:xfrm>
            <a:off x="5817438" y="1601428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매표소 앞에 </a:t>
            </a:r>
            <a:r>
              <a:rPr lang="ko-KR" altLang="en-US" sz="1400" dirty="0" err="1"/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</a:t>
            </a:r>
            <a:r>
              <a:rPr lang="ko-KR" altLang="en-US" sz="1400" dirty="0"/>
              <a:t> 서 있는 모습 추가</a:t>
            </a:r>
            <a:endParaRPr lang="en-US" altLang="ko-KR" sz="1400" dirty="0"/>
          </a:p>
          <a:p>
            <a:r>
              <a:rPr lang="ko-KR" altLang="en-US" sz="1400" dirty="0"/>
              <a:t>첫번째 캐릭터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지루함 애니메이션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r>
              <a:rPr lang="en-US" altLang="ko-KR" sz="1400" dirty="0"/>
              <a:t>2,3</a:t>
            </a:r>
            <a:r>
              <a:rPr lang="ko-KR" altLang="en-US" sz="1400" dirty="0"/>
              <a:t>번째 캐릭터 서로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가위바위보 애니메이션 </a:t>
            </a:r>
            <a:r>
              <a:rPr lang="ko-KR" altLang="en-US" sz="1400" dirty="0"/>
              <a:t>추가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r>
              <a:rPr lang="ko-KR" altLang="en-US" sz="1400" dirty="0" err="1"/>
              <a:t>뛰어갈때</a:t>
            </a:r>
            <a:r>
              <a:rPr lang="ko-KR" altLang="en-US" sz="1400" dirty="0"/>
              <a:t> 캐릭터가 나를 바라보는 연출 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EFB50-D91C-4816-8320-5EA1814CEBAE}"/>
              </a:ext>
            </a:extLst>
          </p:cNvPr>
          <p:cNvSpPr txBox="1"/>
          <p:nvPr/>
        </p:nvSpPr>
        <p:spPr>
          <a:xfrm>
            <a:off x="5817438" y="4468742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계단에 앉아서 플레이어 이동경로를 따라 쳐다보고 인사하는 상호작용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3A37A-2E2F-4FFA-A763-222BE552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4468742"/>
            <a:ext cx="3648616" cy="250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37AEE-4EC4-4934-9C39-371F1BB6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81504" cy="77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A1C55E-779C-4A3D-8473-1F8C88F0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473024"/>
            <a:ext cx="1381504" cy="7714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24CE7F-7E2F-4372-88AC-E6AF25C8566A}"/>
              </a:ext>
            </a:extLst>
          </p:cNvPr>
          <p:cNvSpPr/>
          <p:nvPr/>
        </p:nvSpPr>
        <p:spPr>
          <a:xfrm>
            <a:off x="401620" y="160818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984C06-5FD6-4F3E-A256-19491A9EFE8F}"/>
              </a:ext>
            </a:extLst>
          </p:cNvPr>
          <p:cNvSpPr/>
          <p:nvPr/>
        </p:nvSpPr>
        <p:spPr>
          <a:xfrm>
            <a:off x="778210" y="485876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709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D92C0-AF7A-4876-B038-66EBF7C96622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E7FCB-1113-4243-82D1-E1A97DC351AC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546-6BF2-452D-B7A6-933A78CD2B7E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3F35-4E3F-43D9-AEE2-9CAD46E3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4" y="1536423"/>
            <a:ext cx="2676529" cy="119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FDBC0-99D6-473D-BF1A-DA843C41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94" y="3157385"/>
            <a:ext cx="2626118" cy="119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AED06-DFCB-4114-8957-94F2CFB19400}"/>
              </a:ext>
            </a:extLst>
          </p:cNvPr>
          <p:cNvSpPr txBox="1"/>
          <p:nvPr/>
        </p:nvSpPr>
        <p:spPr>
          <a:xfrm>
            <a:off x="5679814" y="1758727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나무 뒤에 숨어서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빼꼼하다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주인공이 뛰어오면 앞길을 가로 막는다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바닥에 떨어져 있는 줄을 들어 주인공을 방해</a:t>
            </a:r>
            <a:r>
              <a:rPr lang="ko-KR" altLang="en-US" sz="1400" dirty="0"/>
              <a:t>하는 연출 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운동동작을 해야 통과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6907ED-3FB3-4951-AD10-F9BC2A2D1941}"/>
              </a:ext>
            </a:extLst>
          </p:cNvPr>
          <p:cNvSpPr/>
          <p:nvPr/>
        </p:nvSpPr>
        <p:spPr>
          <a:xfrm>
            <a:off x="2905658" y="2791866"/>
            <a:ext cx="447675" cy="30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14FB2A-00C6-41EF-9CCF-B71D3746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3" y="1760857"/>
            <a:ext cx="1381504" cy="771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010F4-2A03-481B-A406-EA8289FA31BC}"/>
              </a:ext>
            </a:extLst>
          </p:cNvPr>
          <p:cNvSpPr/>
          <p:nvPr/>
        </p:nvSpPr>
        <p:spPr>
          <a:xfrm>
            <a:off x="794283" y="1956910"/>
            <a:ext cx="368528" cy="336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0BFF-B0BE-4B65-9F58-28555CD6888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B7036-49E8-4AD3-ACCF-A73E7A9A9B4E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96B95-6519-4414-A70C-06CCB0E4186A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21EF1-9F2B-4ACC-93D1-52D0F196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4" y="1601428"/>
            <a:ext cx="1947927" cy="135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C4A3F-60B3-4049-B05C-1C5267719D95}"/>
              </a:ext>
            </a:extLst>
          </p:cNvPr>
          <p:cNvSpPr txBox="1"/>
          <p:nvPr/>
        </p:nvSpPr>
        <p:spPr>
          <a:xfrm>
            <a:off x="5826050" y="1601428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풍선을 든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티온프렌즈</a:t>
            </a:r>
            <a:r>
              <a:rPr lang="ko-KR" altLang="en-US" sz="1400" dirty="0"/>
              <a:t> </a:t>
            </a:r>
            <a:r>
              <a:rPr lang="en-US" altLang="ko-KR" sz="1400" dirty="0"/>
              <a:t>NPC </a:t>
            </a:r>
            <a:r>
              <a:rPr lang="ko-KR" altLang="en-US" sz="1400" dirty="0"/>
              <a:t>배치 </a:t>
            </a:r>
            <a:endParaRPr lang="en-US" altLang="ko-KR" sz="1400" dirty="0"/>
          </a:p>
          <a:p>
            <a:r>
              <a:rPr lang="ko-KR" altLang="en-US" sz="1400" dirty="0"/>
              <a:t>주인공이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놀라는 애니메이션과 함께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동시에 풍선 놓치고 풍선이 하늘 위로 날아가는</a:t>
            </a:r>
            <a:r>
              <a:rPr lang="ko-KR" altLang="en-US" sz="1400" dirty="0"/>
              <a:t> 연출 추가</a:t>
            </a:r>
            <a:endParaRPr lang="en-US" altLang="ko-KR" sz="1400" dirty="0"/>
          </a:p>
          <a:p>
            <a:r>
              <a:rPr lang="ko-KR" altLang="en-US" sz="1400" dirty="0"/>
              <a:t>날아가는 풍선 카메라 </a:t>
            </a:r>
            <a:r>
              <a:rPr lang="ko-KR" altLang="en-US" sz="1400" dirty="0" err="1"/>
              <a:t>트래킹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어드벤쳐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종료시</a:t>
            </a:r>
            <a:r>
              <a:rPr lang="ko-KR" altLang="en-US" sz="1400" dirty="0"/>
              <a:t> 날아가고있는 풍선 다시 카메라에 보여주는 연출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명 배치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757EA8-7599-4D8C-AEA1-8B547A27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8" y="1601428"/>
            <a:ext cx="1947927" cy="1352348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EF02AA0F-248B-4FDC-A8DE-357319514AA9}"/>
              </a:ext>
            </a:extLst>
          </p:cNvPr>
          <p:cNvSpPr/>
          <p:nvPr/>
        </p:nvSpPr>
        <p:spPr>
          <a:xfrm>
            <a:off x="4148568" y="1843630"/>
            <a:ext cx="457200" cy="4791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!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CC10384-4C6B-451A-8EED-B0670D84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1626356"/>
            <a:ext cx="1381504" cy="7714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BBAEC-842E-4DF5-8B2B-B6490EBC3F02}"/>
              </a:ext>
            </a:extLst>
          </p:cNvPr>
          <p:cNvSpPr/>
          <p:nvPr/>
        </p:nvSpPr>
        <p:spPr>
          <a:xfrm>
            <a:off x="1224239" y="1863038"/>
            <a:ext cx="446658" cy="357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8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7ED05-45F1-4253-94B3-0DAFAB599B34}"/>
              </a:ext>
            </a:extLst>
          </p:cNvPr>
          <p:cNvSpPr txBox="1"/>
          <p:nvPr/>
        </p:nvSpPr>
        <p:spPr>
          <a:xfrm>
            <a:off x="5822380" y="1601428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공터 뛰어다니는 캐릭터들 </a:t>
            </a:r>
            <a:r>
              <a:rPr lang="en-US" altLang="ko-KR" sz="1400" dirty="0"/>
              <a:t>3</a:t>
            </a:r>
            <a:r>
              <a:rPr lang="ko-KR" altLang="en-US" sz="1400" dirty="0"/>
              <a:t>명 추가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8FF68-3D42-4CED-BA56-77AF3B2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8" y="1601428"/>
            <a:ext cx="3083380" cy="2276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519161-9B52-42C3-AAF7-4AA2A09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2" y="1601428"/>
            <a:ext cx="1857634" cy="13051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E03-9BBD-46C0-A37B-0DB7D8EC7F4A}"/>
              </a:ext>
            </a:extLst>
          </p:cNvPr>
          <p:cNvSpPr/>
          <p:nvPr/>
        </p:nvSpPr>
        <p:spPr>
          <a:xfrm>
            <a:off x="1107029" y="2181021"/>
            <a:ext cx="769716" cy="53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86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C22F-569B-4C49-989C-3CEACC033FFA}"/>
              </a:ext>
            </a:extLst>
          </p:cNvPr>
          <p:cNvSpPr txBox="1"/>
          <p:nvPr/>
        </p:nvSpPr>
        <p:spPr>
          <a:xfrm>
            <a:off x="439815" y="1306733"/>
            <a:ext cx="8097138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돗자리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캐릭터들 옷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endParaRPr lang="en-US" altLang="ko-KR" sz="2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차 마시는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인사하는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열리는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닫히는 애니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가위바위보 애니메이션 수정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빼꼼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줄 잡아서 올리는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 삭제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풍선 들고 걷다가 놀라는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앉아서 인사하는 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Idle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리깅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</a:t>
            </a:r>
            <a:endParaRPr lang="en-US" altLang="ko-KR" sz="28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사이즈 조정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 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진행중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1332416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작업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56BEEB-D4C6-43F4-AE27-DC8D23A3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51007"/>
              </p:ext>
            </p:extLst>
          </p:nvPr>
        </p:nvGraphicFramePr>
        <p:xfrm>
          <a:off x="6366988" y="1306733"/>
          <a:ext cx="4208860" cy="208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430">
                  <a:extLst>
                    <a:ext uri="{9D8B030D-6E8A-4147-A177-3AD203B41FA5}">
                      <a16:colId xmlns:a16="http://schemas.microsoft.com/office/drawing/2014/main" val="1797337104"/>
                    </a:ext>
                  </a:extLst>
                </a:gridCol>
                <a:gridCol w="2104430">
                  <a:extLst>
                    <a:ext uri="{9D8B030D-6E8A-4147-A177-3AD203B41FA5}">
                      <a16:colId xmlns:a16="http://schemas.microsoft.com/office/drawing/2014/main" val="1265852448"/>
                    </a:ext>
                  </a:extLst>
                </a:gridCol>
              </a:tblGrid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39590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92944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31307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21086"/>
                  </a:ext>
                </a:extLst>
              </a:tr>
              <a:tr h="416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레벨디자인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60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9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6E9A3-5E89-4C57-A882-5A786BF10DD1}"/>
              </a:ext>
            </a:extLst>
          </p:cNvPr>
          <p:cNvSpPr txBox="1"/>
          <p:nvPr/>
        </p:nvSpPr>
        <p:spPr>
          <a:xfrm>
            <a:off x="1053444" y="350244"/>
            <a:ext cx="620683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36CB-0446-4C5A-B80B-519564DDBDFD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42FAF-A0E0-41F7-8D73-2E3267315215}"/>
              </a:ext>
            </a:extLst>
          </p:cNvPr>
          <p:cNvSpPr txBox="1"/>
          <p:nvPr/>
        </p:nvSpPr>
        <p:spPr>
          <a:xfrm>
            <a:off x="418011" y="13846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~ 8/4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3CF8-C3FB-4C15-B1D2-702E183791F3}"/>
              </a:ext>
            </a:extLst>
          </p:cNvPr>
          <p:cNvSpPr txBox="1"/>
          <p:nvPr/>
        </p:nvSpPr>
        <p:spPr>
          <a:xfrm>
            <a:off x="418011" y="171815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: ~ 8/11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382B4-7164-4914-945B-26EB9A023161}"/>
              </a:ext>
            </a:extLst>
          </p:cNvPr>
          <p:cNvSpPr txBox="1"/>
          <p:nvPr/>
        </p:nvSpPr>
        <p:spPr>
          <a:xfrm>
            <a:off x="418011" y="24209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: ??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02EB8-9A1D-408A-8D00-36507ECDBBD6}"/>
              </a:ext>
            </a:extLst>
          </p:cNvPr>
          <p:cNvSpPr txBox="1"/>
          <p:nvPr/>
        </p:nvSpPr>
        <p:spPr>
          <a:xfrm>
            <a:off x="418011" y="208749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레벨디자인 </a:t>
            </a:r>
            <a:r>
              <a:rPr lang="en-US" altLang="ko-KR" dirty="0"/>
              <a:t>: ~ 8/21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D54367-DFC6-4058-8B6F-48DB0C6349AE}"/>
              </a:ext>
            </a:extLst>
          </p:cNvPr>
          <p:cNvCxnSpPr/>
          <p:nvPr/>
        </p:nvCxnSpPr>
        <p:spPr>
          <a:xfrm flipV="1">
            <a:off x="418011" y="2790317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CAD423-9ECF-490A-8E35-6E62BD8E221D}"/>
              </a:ext>
            </a:extLst>
          </p:cNvPr>
          <p:cNvSpPr txBox="1"/>
          <p:nvPr/>
        </p:nvSpPr>
        <p:spPr>
          <a:xfrm>
            <a:off x="350055" y="2940807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부사장님 지시사항으로 </a:t>
            </a:r>
            <a:r>
              <a:rPr lang="en-US" altLang="ko-KR" dirty="0"/>
              <a:t>08/18</a:t>
            </a:r>
            <a:r>
              <a:rPr lang="ko-KR" altLang="en-US" dirty="0"/>
              <a:t>일까지 리소스 제작 완료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98838E-2700-494E-A9CB-040C1C7D46CB}"/>
              </a:ext>
            </a:extLst>
          </p:cNvPr>
          <p:cNvCxnSpPr/>
          <p:nvPr/>
        </p:nvCxnSpPr>
        <p:spPr>
          <a:xfrm flipV="1">
            <a:off x="394559" y="3304771"/>
            <a:ext cx="10226543" cy="77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2CF68-8629-4FA2-A714-5B3C1AE03EA4}"/>
              </a:ext>
            </a:extLst>
          </p:cNvPr>
          <p:cNvSpPr txBox="1"/>
          <p:nvPr/>
        </p:nvSpPr>
        <p:spPr>
          <a:xfrm>
            <a:off x="394559" y="3496806"/>
            <a:ext cx="6486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0816 </a:t>
            </a:r>
            <a:r>
              <a:rPr lang="ko-KR" altLang="en-US" dirty="0"/>
              <a:t>기준 진행상황 보고</a:t>
            </a:r>
            <a:endParaRPr lang="en-US" altLang="ko-KR" dirty="0"/>
          </a:p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r>
              <a:rPr lang="ko-KR" altLang="en-US" dirty="0"/>
              <a:t>애니메이션 </a:t>
            </a:r>
            <a:r>
              <a:rPr lang="en-US" altLang="ko-KR" dirty="0"/>
              <a:t>: 80% </a:t>
            </a:r>
            <a:r>
              <a:rPr lang="ko-KR" altLang="en-US" dirty="0"/>
              <a:t>작업 완료 </a:t>
            </a:r>
            <a:endParaRPr lang="en-US" altLang="ko-KR" dirty="0"/>
          </a:p>
          <a:p>
            <a:r>
              <a:rPr lang="ko-KR" altLang="en-US" dirty="0"/>
              <a:t>레벨 디자인 </a:t>
            </a:r>
            <a:r>
              <a:rPr lang="en-US" altLang="ko-KR" dirty="0"/>
              <a:t>: </a:t>
            </a:r>
            <a:r>
              <a:rPr lang="ko-KR" altLang="en-US" dirty="0"/>
              <a:t>작업 완료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변경으로 인한 추가 작업은 </a:t>
            </a:r>
            <a:r>
              <a:rPr lang="en-US" altLang="ko-KR" dirty="0"/>
              <a:t>08/18 </a:t>
            </a:r>
            <a:r>
              <a:rPr lang="ko-KR" altLang="en-US" dirty="0"/>
              <a:t>이후 진행될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2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7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1675DB-75A8-4682-8E4D-19EECEC1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8D52A-17CB-4CF0-8E68-3EEF6FA5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46" y="1227059"/>
            <a:ext cx="8021169" cy="59634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02DC0D-B6C9-4C0C-85DD-6A66E984C445}"/>
              </a:ext>
            </a:extLst>
          </p:cNvPr>
          <p:cNvSpPr/>
          <p:nvPr/>
        </p:nvSpPr>
        <p:spPr>
          <a:xfrm>
            <a:off x="3287949" y="1730151"/>
            <a:ext cx="1702340" cy="17134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니시노마루</a:t>
            </a:r>
            <a:r>
              <a:rPr lang="ko-KR" altLang="en-US" dirty="0"/>
              <a:t> 정원</a:t>
            </a:r>
            <a:endParaRPr lang="en-US" altLang="ko-KR" dirty="0"/>
          </a:p>
          <a:p>
            <a:pPr algn="ctr"/>
            <a:r>
              <a:rPr lang="ko-KR" altLang="en-US" dirty="0"/>
              <a:t>제작 예정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828061D-B2DE-4B1E-B84D-84D07ECE3CC9}"/>
              </a:ext>
            </a:extLst>
          </p:cNvPr>
          <p:cNvCxnSpPr/>
          <p:nvPr/>
        </p:nvCxnSpPr>
        <p:spPr>
          <a:xfrm rot="5400000" flipH="1" flipV="1">
            <a:off x="2903708" y="5530175"/>
            <a:ext cx="1750979" cy="1293778"/>
          </a:xfrm>
          <a:prstGeom prst="bentConnector3">
            <a:avLst>
              <a:gd name="adj1" fmla="val 10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65E96F-DB87-4F56-9027-8D275EE52C2C}"/>
              </a:ext>
            </a:extLst>
          </p:cNvPr>
          <p:cNvCxnSpPr>
            <a:cxnSpLocks/>
          </p:cNvCxnSpPr>
          <p:nvPr/>
        </p:nvCxnSpPr>
        <p:spPr>
          <a:xfrm flipV="1">
            <a:off x="4484453" y="4824919"/>
            <a:ext cx="0" cy="4961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B95B07-1DF2-4DB5-A8D4-B55B224AA3D3}"/>
              </a:ext>
            </a:extLst>
          </p:cNvPr>
          <p:cNvCxnSpPr>
            <a:cxnSpLocks/>
          </p:cNvCxnSpPr>
          <p:nvPr/>
        </p:nvCxnSpPr>
        <p:spPr>
          <a:xfrm>
            <a:off x="4679005" y="4717914"/>
            <a:ext cx="1021404" cy="84801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737979-EE55-4270-B644-527F7A4EF062}"/>
              </a:ext>
            </a:extLst>
          </p:cNvPr>
          <p:cNvCxnSpPr>
            <a:cxnSpLocks/>
          </p:cNvCxnSpPr>
          <p:nvPr/>
        </p:nvCxnSpPr>
        <p:spPr>
          <a:xfrm>
            <a:off x="5614837" y="5749042"/>
            <a:ext cx="109724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51EDBF-AEA4-41CD-8105-68814844DDE9}"/>
              </a:ext>
            </a:extLst>
          </p:cNvPr>
          <p:cNvCxnSpPr>
            <a:cxnSpLocks/>
          </p:cNvCxnSpPr>
          <p:nvPr/>
        </p:nvCxnSpPr>
        <p:spPr>
          <a:xfrm flipV="1">
            <a:off x="6719833" y="5107022"/>
            <a:ext cx="0" cy="6420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0C5D736-5F99-4670-BBA7-30E1591CCC43}"/>
              </a:ext>
            </a:extLst>
          </p:cNvPr>
          <p:cNvCxnSpPr>
            <a:cxnSpLocks/>
          </p:cNvCxnSpPr>
          <p:nvPr/>
        </p:nvCxnSpPr>
        <p:spPr>
          <a:xfrm flipH="1" flipV="1">
            <a:off x="6918960" y="3288934"/>
            <a:ext cx="143504" cy="18180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D36163-AEF6-4CEB-9431-5E55AFAD8F02}"/>
              </a:ext>
            </a:extLst>
          </p:cNvPr>
          <p:cNvCxnSpPr>
            <a:cxnSpLocks/>
          </p:cNvCxnSpPr>
          <p:nvPr/>
        </p:nvCxnSpPr>
        <p:spPr>
          <a:xfrm flipH="1" flipV="1">
            <a:off x="4231532" y="3257397"/>
            <a:ext cx="2414434" cy="4789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A7A697-D065-4E01-9881-605D880B0925}"/>
              </a:ext>
            </a:extLst>
          </p:cNvPr>
          <p:cNvCxnSpPr>
            <a:cxnSpLocks/>
          </p:cNvCxnSpPr>
          <p:nvPr/>
        </p:nvCxnSpPr>
        <p:spPr>
          <a:xfrm>
            <a:off x="4231532" y="1831751"/>
            <a:ext cx="198455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AB58D12-5F70-4E33-BDFD-B455C48E51EC}"/>
              </a:ext>
            </a:extLst>
          </p:cNvPr>
          <p:cNvCxnSpPr>
            <a:cxnSpLocks/>
          </p:cNvCxnSpPr>
          <p:nvPr/>
        </p:nvCxnSpPr>
        <p:spPr>
          <a:xfrm>
            <a:off x="6468894" y="1778363"/>
            <a:ext cx="0" cy="1555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31E63D8-6098-49A9-B66C-7020DB48127B}"/>
              </a:ext>
            </a:extLst>
          </p:cNvPr>
          <p:cNvSpPr/>
          <p:nvPr/>
        </p:nvSpPr>
        <p:spPr>
          <a:xfrm>
            <a:off x="992221" y="6118698"/>
            <a:ext cx="1410511" cy="429818"/>
          </a:xfrm>
          <a:prstGeom prst="wedgeRectCallout">
            <a:avLst>
              <a:gd name="adj1" fmla="val 91197"/>
              <a:gd name="adj2" fmla="val 491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63918E5-793F-41C8-975E-095D90BEF805}"/>
              </a:ext>
            </a:extLst>
          </p:cNvPr>
          <p:cNvSpPr/>
          <p:nvPr/>
        </p:nvSpPr>
        <p:spPr>
          <a:xfrm>
            <a:off x="1272446" y="4717914"/>
            <a:ext cx="1410511" cy="429818"/>
          </a:xfrm>
          <a:prstGeom prst="wedgeRectCallout">
            <a:avLst>
              <a:gd name="adj1" fmla="val 98094"/>
              <a:gd name="adj2" fmla="val 649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인사 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8D63F03-50ED-4C12-B171-67BF8DFCA985}"/>
              </a:ext>
            </a:extLst>
          </p:cNvPr>
          <p:cNvSpPr/>
          <p:nvPr/>
        </p:nvSpPr>
        <p:spPr>
          <a:xfrm>
            <a:off x="2257809" y="4017522"/>
            <a:ext cx="1410511" cy="429818"/>
          </a:xfrm>
          <a:prstGeom prst="wedgeRectCallout">
            <a:avLst>
              <a:gd name="adj1" fmla="val 99473"/>
              <a:gd name="adj2" fmla="val 808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서브 미션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오코노미야끼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6C2832E8-4208-4D2F-B607-6E6B3E229C59}"/>
              </a:ext>
            </a:extLst>
          </p:cNvPr>
          <p:cNvSpPr/>
          <p:nvPr/>
        </p:nvSpPr>
        <p:spPr>
          <a:xfrm>
            <a:off x="3620669" y="5929328"/>
            <a:ext cx="1097248" cy="275113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 </a:t>
            </a:r>
            <a:r>
              <a:rPr lang="ko-KR" altLang="en-US" sz="1100"/>
              <a:t>열리는 연출</a:t>
            </a:r>
            <a:endParaRPr lang="ko-KR" altLang="en-US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A5DF7A0D-A3CA-4687-87CE-AC508BED84E1}"/>
              </a:ext>
            </a:extLst>
          </p:cNvPr>
          <p:cNvSpPr/>
          <p:nvPr/>
        </p:nvSpPr>
        <p:spPr>
          <a:xfrm>
            <a:off x="5346336" y="4640610"/>
            <a:ext cx="1097248" cy="328417"/>
          </a:xfrm>
          <a:prstGeom prst="wedgeRectCallout">
            <a:avLst>
              <a:gd name="adj1" fmla="val -18950"/>
              <a:gd name="adj2" fmla="val 21358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매표소 기다리는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56451C2-3BFC-437D-8118-A29C10679AC7}"/>
              </a:ext>
            </a:extLst>
          </p:cNvPr>
          <p:cNvSpPr/>
          <p:nvPr/>
        </p:nvSpPr>
        <p:spPr>
          <a:xfrm>
            <a:off x="5548718" y="6833089"/>
            <a:ext cx="1097248" cy="438930"/>
          </a:xfrm>
          <a:prstGeom prst="wedgeRectCallout">
            <a:avLst>
              <a:gd name="adj1" fmla="val -332"/>
              <a:gd name="adj2" fmla="val -2354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앉아서 인사하는 </a:t>
            </a:r>
            <a:r>
              <a:rPr lang="en-US" altLang="ko-KR" sz="1100" dirty="0"/>
              <a:t>NPC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A74A7B-6773-40FC-BCEB-34687CF79491}"/>
              </a:ext>
            </a:extLst>
          </p:cNvPr>
          <p:cNvSpPr/>
          <p:nvPr/>
        </p:nvSpPr>
        <p:spPr>
          <a:xfrm>
            <a:off x="7352211" y="5543837"/>
            <a:ext cx="1097248" cy="328417"/>
          </a:xfrm>
          <a:prstGeom prst="wedgeRectCallout">
            <a:avLst>
              <a:gd name="adj1" fmla="val -92534"/>
              <a:gd name="adj2" fmla="val -2337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풍선</a:t>
            </a:r>
            <a:r>
              <a:rPr lang="en-US" altLang="ko-KR" sz="1100" dirty="0"/>
              <a:t> </a:t>
            </a:r>
            <a:r>
              <a:rPr lang="ko-KR" altLang="en-US" sz="1100" dirty="0"/>
              <a:t>놓치는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867272E-8380-4C76-8AEF-35365CB27338}"/>
              </a:ext>
            </a:extLst>
          </p:cNvPr>
          <p:cNvSpPr/>
          <p:nvPr/>
        </p:nvSpPr>
        <p:spPr>
          <a:xfrm>
            <a:off x="3157207" y="4717914"/>
            <a:ext cx="1097248" cy="164208"/>
          </a:xfrm>
          <a:prstGeom prst="wedgeRectCallout">
            <a:avLst>
              <a:gd name="adj1" fmla="val -3879"/>
              <a:gd name="adj2" fmla="val 15731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81D38C3-845B-4EB6-9410-560B935EC2FD}"/>
              </a:ext>
            </a:extLst>
          </p:cNvPr>
          <p:cNvSpPr/>
          <p:nvPr/>
        </p:nvSpPr>
        <p:spPr>
          <a:xfrm>
            <a:off x="6724776" y="6478388"/>
            <a:ext cx="1410511" cy="328417"/>
          </a:xfrm>
          <a:prstGeom prst="wedgeRectCallout">
            <a:avLst>
              <a:gd name="adj1" fmla="val -95694"/>
              <a:gd name="adj2" fmla="val -3195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돗자리 깔고 누워있는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79EAFE8-2F7C-46CC-932C-BA718F1E2AF1}"/>
              </a:ext>
            </a:extLst>
          </p:cNvPr>
          <p:cNvSpPr/>
          <p:nvPr/>
        </p:nvSpPr>
        <p:spPr>
          <a:xfrm>
            <a:off x="7274389" y="1227059"/>
            <a:ext cx="1410511" cy="429818"/>
          </a:xfrm>
          <a:prstGeom prst="wedgeRectCallout">
            <a:avLst>
              <a:gd name="adj1" fmla="val -103975"/>
              <a:gd name="adj2" fmla="val 9890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사다리 타기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err="1"/>
              <a:t>절벽타기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82C5FEFB-3322-4CB7-9F8D-2D04C37D9D04}"/>
              </a:ext>
            </a:extLst>
          </p:cNvPr>
          <p:cNvSpPr/>
          <p:nvPr/>
        </p:nvSpPr>
        <p:spPr>
          <a:xfrm>
            <a:off x="7352210" y="2386223"/>
            <a:ext cx="1410511" cy="429818"/>
          </a:xfrm>
          <a:prstGeom prst="wedgeRectCallout">
            <a:avLst>
              <a:gd name="adj1" fmla="val -101216"/>
              <a:gd name="adj2" fmla="val 11701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경비 </a:t>
            </a:r>
            <a:r>
              <a:rPr lang="en-US" altLang="ko-KR" sz="1100" dirty="0"/>
              <a:t>NPC</a:t>
            </a:r>
            <a:endParaRPr lang="ko-KR" altLang="en-US" dirty="0"/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D39F2BF8-23C2-4F4C-80DC-55D2464ED63D}"/>
              </a:ext>
            </a:extLst>
          </p:cNvPr>
          <p:cNvSpPr/>
          <p:nvPr/>
        </p:nvSpPr>
        <p:spPr>
          <a:xfrm>
            <a:off x="2169811" y="1391055"/>
            <a:ext cx="1410511" cy="429818"/>
          </a:xfrm>
          <a:prstGeom prst="wedgeRectCallout">
            <a:avLst>
              <a:gd name="adj1" fmla="val 78784"/>
              <a:gd name="adj2" fmla="val 19169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DFE3B6-790B-4537-A2F2-B3220E7BC2C2}"/>
              </a:ext>
            </a:extLst>
          </p:cNvPr>
          <p:cNvGrpSpPr/>
          <p:nvPr/>
        </p:nvGrpSpPr>
        <p:grpSpPr>
          <a:xfrm>
            <a:off x="1027907" y="125168"/>
            <a:ext cx="879298" cy="696537"/>
            <a:chOff x="525591" y="329851"/>
            <a:chExt cx="879298" cy="6965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5A084-B953-4794-90E5-6718E50E298E}"/>
                </a:ext>
              </a:extLst>
            </p:cNvPr>
            <p:cNvSpPr txBox="1"/>
            <p:nvPr/>
          </p:nvSpPr>
          <p:spPr>
            <a:xfrm>
              <a:off x="752146" y="358676"/>
              <a:ext cx="652743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어드벤처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12C6F8-DDB6-49CC-94D5-FC85480DBD21}"/>
                </a:ext>
              </a:extLst>
            </p:cNvPr>
            <p:cNvSpPr txBox="1"/>
            <p:nvPr/>
          </p:nvSpPr>
          <p:spPr>
            <a:xfrm>
              <a:off x="525591" y="329851"/>
              <a:ext cx="354584" cy="696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Ⅲ</a:t>
              </a:r>
            </a:p>
            <a:p>
              <a:pPr algn="ctr">
                <a:lnSpc>
                  <a:spcPct val="150000"/>
                </a:lnSpc>
              </a:pPr>
              <a:endPara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27E930-AF17-401B-B79A-895D0A0A2EF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77E5A-9397-43DA-97C3-B3E6D5C1721C}"/>
              </a:ext>
            </a:extLst>
          </p:cNvPr>
          <p:cNvSpPr txBox="1"/>
          <p:nvPr/>
        </p:nvSpPr>
        <p:spPr>
          <a:xfrm>
            <a:off x="1053444" y="350244"/>
            <a:ext cx="402674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맵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FF3C28A1-2FC6-4AEA-AB4B-67D1969D2861}"/>
              </a:ext>
            </a:extLst>
          </p:cNvPr>
          <p:cNvSpPr/>
          <p:nvPr/>
        </p:nvSpPr>
        <p:spPr>
          <a:xfrm>
            <a:off x="5346336" y="2571255"/>
            <a:ext cx="1067155" cy="196263"/>
          </a:xfrm>
          <a:prstGeom prst="wedgeRectCallout">
            <a:avLst>
              <a:gd name="adj1" fmla="val 85536"/>
              <a:gd name="adj2" fmla="val 29652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새가 </a:t>
            </a:r>
            <a:r>
              <a:rPr lang="ko-KR" altLang="en-US" sz="1100" dirty="0" err="1"/>
              <a:t>날아감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8A13EE2-0745-42C5-ADEF-74142CE804F5}"/>
              </a:ext>
            </a:extLst>
          </p:cNvPr>
          <p:cNvCxnSpPr>
            <a:cxnSpLocks/>
          </p:cNvCxnSpPr>
          <p:nvPr/>
        </p:nvCxnSpPr>
        <p:spPr>
          <a:xfrm>
            <a:off x="6732405" y="5115664"/>
            <a:ext cx="35037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1DE61D-60F5-425E-8C6F-D3C7A82C2341}"/>
              </a:ext>
            </a:extLst>
          </p:cNvPr>
          <p:cNvCxnSpPr>
            <a:cxnSpLocks/>
          </p:cNvCxnSpPr>
          <p:nvPr/>
        </p:nvCxnSpPr>
        <p:spPr>
          <a:xfrm flipV="1">
            <a:off x="4145280" y="1933926"/>
            <a:ext cx="0" cy="13550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65AAF5-D3B8-40DA-8C2C-E90533E5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18</a:t>
            </a:fld>
            <a:endParaRPr lang="en-US" dirty="0"/>
          </a:p>
        </p:txBody>
      </p:sp>
      <p:pic>
        <p:nvPicPr>
          <p:cNvPr id="3" name="Picture 7" descr="물 일본 전국의 빨간 다리 로열티 무료 사진, 그림, 이미지 그리고 스톡포토그래피. Image 19128856.">
            <a:extLst>
              <a:ext uri="{FF2B5EF4-FFF2-40B4-BE49-F238E27FC236}">
                <a16:creationId xmlns:a16="http://schemas.microsoft.com/office/drawing/2014/main" id="{F567869F-BB70-4FD2-ACF5-45A47FB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30" y="1770333"/>
            <a:ext cx="1923895" cy="1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일본의 유산 붉은 다리">
            <a:extLst>
              <a:ext uri="{FF2B5EF4-FFF2-40B4-BE49-F238E27FC236}">
                <a16:creationId xmlns:a16="http://schemas.microsoft.com/office/drawing/2014/main" id="{522BD9FD-214B-4716-A2E2-901F1E87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23030" r="10763" b="20972"/>
          <a:stretch/>
        </p:blipFill>
        <p:spPr bwMode="auto">
          <a:xfrm>
            <a:off x="4511630" y="3051820"/>
            <a:ext cx="1923895" cy="12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F4350-7B26-4630-A659-2BE4154551F3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정원에 출입할 때 다리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OR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그냥 땅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D3A2F1-582F-48FD-BC4F-08E36B146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2" t="1690" r="31115" b="52779"/>
          <a:stretch/>
        </p:blipFill>
        <p:spPr>
          <a:xfrm>
            <a:off x="497840" y="1770332"/>
            <a:ext cx="3910821" cy="25233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EC4B4E-8FFA-45D8-A7FD-F381ADD4B0E9}"/>
              </a:ext>
            </a:extLst>
          </p:cNvPr>
          <p:cNvSpPr/>
          <p:nvPr/>
        </p:nvSpPr>
        <p:spPr>
          <a:xfrm>
            <a:off x="770009" y="1981011"/>
            <a:ext cx="1800000" cy="180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니시노마루</a:t>
            </a:r>
            <a:r>
              <a:rPr lang="ko-KR" altLang="en-US" sz="1400" dirty="0"/>
              <a:t> 정원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C86AA-58A6-4FE0-B7B1-8AAEDCE0997A}"/>
              </a:ext>
            </a:extLst>
          </p:cNvPr>
          <p:cNvSpPr/>
          <p:nvPr/>
        </p:nvSpPr>
        <p:spPr>
          <a:xfrm>
            <a:off x="2570009" y="3493832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E7267-C9C3-483B-9595-B452F131D4CF}"/>
              </a:ext>
            </a:extLst>
          </p:cNvPr>
          <p:cNvSpPr/>
          <p:nvPr/>
        </p:nvSpPr>
        <p:spPr>
          <a:xfrm>
            <a:off x="2570009" y="2220233"/>
            <a:ext cx="607747" cy="12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CA631-F40D-4C97-9CC1-4CC6C97D3E2A}"/>
              </a:ext>
            </a:extLst>
          </p:cNvPr>
          <p:cNvSpPr txBox="1"/>
          <p:nvPr/>
        </p:nvSpPr>
        <p:spPr>
          <a:xfrm>
            <a:off x="7527823" y="1465363"/>
            <a:ext cx="3244959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다리 길이는 현재 제작된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맵에서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웅덩이 구간을 넘을 수 있을 정도로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BBEA0-3137-4468-ADD4-FDC8902DD08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A983-F1DC-4F42-A28F-3A9C3582F57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026" name="Picture 2" descr="강 위의 빨간 다리">
            <a:extLst>
              <a:ext uri="{FF2B5EF4-FFF2-40B4-BE49-F238E27FC236}">
                <a16:creationId xmlns:a16="http://schemas.microsoft.com/office/drawing/2014/main" id="{E502FF52-779C-4A8E-A646-BB1E58B3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4326860"/>
            <a:ext cx="2478524" cy="3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붉은 다리가있는 일본 정원. 로열티 무료 사진, 그림, 이미지 그리고 스톡포토그래피. Image 72852499.">
            <a:extLst>
              <a:ext uri="{FF2B5EF4-FFF2-40B4-BE49-F238E27FC236}">
                <a16:creationId xmlns:a16="http://schemas.microsoft.com/office/drawing/2014/main" id="{EB345D57-63CA-4152-AAB6-2EC5CAE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56" y="4337967"/>
            <a:ext cx="3790713" cy="29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 빨간 다리, 오아 마루, 뉴질랜드 - 87329912">
            <a:extLst>
              <a:ext uri="{FF2B5EF4-FFF2-40B4-BE49-F238E27FC236}">
                <a16:creationId xmlns:a16="http://schemas.microsoft.com/office/drawing/2014/main" id="{69C2B819-1D43-4E3D-9D5A-D10E0994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69" y="4337967"/>
            <a:ext cx="3845802" cy="2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0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DA3FC5-E7B3-4B1B-B97B-0A1F33F1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19</a:t>
            </a:fld>
            <a:endParaRPr lang="en-US" dirty="0"/>
          </a:p>
        </p:txBody>
      </p:sp>
      <p:pic>
        <p:nvPicPr>
          <p:cNvPr id="4" name="Picture 5" descr="https://t1.daumcdn.net/cfile/tistory/99C118405BCADA1A35">
            <a:extLst>
              <a:ext uri="{FF2B5EF4-FFF2-40B4-BE49-F238E27FC236}">
                <a16:creationId xmlns:a16="http://schemas.microsoft.com/office/drawing/2014/main" id="{C7E484CD-71BC-4133-8B6A-7D5DE41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4811080"/>
            <a:ext cx="3932661" cy="26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556590-A75A-41AD-A2F8-D375CCF1618A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니시노마루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정원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EA1C9-9C85-4212-A765-31066F963EB9}"/>
              </a:ext>
            </a:extLst>
          </p:cNvPr>
          <p:cNvSpPr/>
          <p:nvPr/>
        </p:nvSpPr>
        <p:spPr>
          <a:xfrm>
            <a:off x="786287" y="2054307"/>
            <a:ext cx="2245548" cy="2209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낙엽수">
            <a:extLst>
              <a:ext uri="{FF2B5EF4-FFF2-40B4-BE49-F238E27FC236}">
                <a16:creationId xmlns:a16="http://schemas.microsoft.com/office/drawing/2014/main" id="{85FD1DBD-DB47-4F82-872B-35BFE6576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503994"/>
            <a:ext cx="759772" cy="759771"/>
          </a:xfrm>
          <a:prstGeom prst="rect">
            <a:avLst/>
          </a:prstGeom>
        </p:spPr>
      </p:pic>
      <p:pic>
        <p:nvPicPr>
          <p:cNvPr id="7" name="그래픽 6" descr="낙엽수">
            <a:extLst>
              <a:ext uri="{FF2B5EF4-FFF2-40B4-BE49-F238E27FC236}">
                <a16:creationId xmlns:a16="http://schemas.microsoft.com/office/drawing/2014/main" id="{7CE965EA-789C-4AF7-B8FC-7C6BB32A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3377364"/>
            <a:ext cx="759772" cy="759771"/>
          </a:xfrm>
          <a:prstGeom prst="rect">
            <a:avLst/>
          </a:prstGeom>
        </p:spPr>
      </p:pic>
      <p:pic>
        <p:nvPicPr>
          <p:cNvPr id="8" name="그래픽 7" descr="낙엽수">
            <a:extLst>
              <a:ext uri="{FF2B5EF4-FFF2-40B4-BE49-F238E27FC236}">
                <a16:creationId xmlns:a16="http://schemas.microsoft.com/office/drawing/2014/main" id="{E981BDA4-293D-4405-AC6A-DA587132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870850"/>
            <a:ext cx="759772" cy="759771"/>
          </a:xfrm>
          <a:prstGeom prst="rect">
            <a:avLst/>
          </a:prstGeom>
        </p:spPr>
      </p:pic>
      <p:pic>
        <p:nvPicPr>
          <p:cNvPr id="9" name="그래픽 8" descr="낙엽수">
            <a:extLst>
              <a:ext uri="{FF2B5EF4-FFF2-40B4-BE49-F238E27FC236}">
                <a16:creationId xmlns:a16="http://schemas.microsoft.com/office/drawing/2014/main" id="{BFE04EF4-AED8-4E81-B1A6-7D9DF48C4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2248345"/>
            <a:ext cx="759772" cy="759771"/>
          </a:xfrm>
          <a:prstGeom prst="rect">
            <a:avLst/>
          </a:prstGeom>
        </p:spPr>
      </p:pic>
      <p:pic>
        <p:nvPicPr>
          <p:cNvPr id="10" name="그래픽 9" descr="낙엽수">
            <a:extLst>
              <a:ext uri="{FF2B5EF4-FFF2-40B4-BE49-F238E27FC236}">
                <a16:creationId xmlns:a16="http://schemas.microsoft.com/office/drawing/2014/main" id="{F1672033-2983-41EA-8B4F-5C9F9A07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805145"/>
            <a:ext cx="759772" cy="759771"/>
          </a:xfrm>
          <a:prstGeom prst="rect">
            <a:avLst/>
          </a:prstGeom>
        </p:spPr>
      </p:pic>
      <p:pic>
        <p:nvPicPr>
          <p:cNvPr id="11" name="그래픽 10" descr="낙엽수">
            <a:extLst>
              <a:ext uri="{FF2B5EF4-FFF2-40B4-BE49-F238E27FC236}">
                <a16:creationId xmlns:a16="http://schemas.microsoft.com/office/drawing/2014/main" id="{6655DE91-94FC-40DE-A3E2-C223422F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1" y="1425259"/>
            <a:ext cx="759772" cy="759771"/>
          </a:xfrm>
          <a:prstGeom prst="rect">
            <a:avLst/>
          </a:prstGeom>
        </p:spPr>
      </p:pic>
      <p:pic>
        <p:nvPicPr>
          <p:cNvPr id="12" name="그래픽 11" descr="낙엽수">
            <a:extLst>
              <a:ext uri="{FF2B5EF4-FFF2-40B4-BE49-F238E27FC236}">
                <a16:creationId xmlns:a16="http://schemas.microsoft.com/office/drawing/2014/main" id="{97C59C64-CA9B-498B-801F-526FD210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94" y="1425259"/>
            <a:ext cx="759772" cy="759771"/>
          </a:xfrm>
          <a:prstGeom prst="rect">
            <a:avLst/>
          </a:prstGeom>
        </p:spPr>
      </p:pic>
      <p:pic>
        <p:nvPicPr>
          <p:cNvPr id="13" name="그래픽 12" descr="낙엽수">
            <a:extLst>
              <a:ext uri="{FF2B5EF4-FFF2-40B4-BE49-F238E27FC236}">
                <a16:creationId xmlns:a16="http://schemas.microsoft.com/office/drawing/2014/main" id="{FCBA57DE-8B7E-4F7B-9037-69360C58B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424" y="1425259"/>
            <a:ext cx="759772" cy="759771"/>
          </a:xfrm>
          <a:prstGeom prst="rect">
            <a:avLst/>
          </a:prstGeom>
        </p:spPr>
      </p:pic>
      <p:pic>
        <p:nvPicPr>
          <p:cNvPr id="15" name="그래픽 14" descr="낙엽수">
            <a:extLst>
              <a:ext uri="{FF2B5EF4-FFF2-40B4-BE49-F238E27FC236}">
                <a16:creationId xmlns:a16="http://schemas.microsoft.com/office/drawing/2014/main" id="{EAFAD7F0-3EE4-40F6-9F77-B841669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172" y="1425259"/>
            <a:ext cx="759772" cy="759771"/>
          </a:xfrm>
          <a:prstGeom prst="rect">
            <a:avLst/>
          </a:prstGeom>
        </p:spPr>
      </p:pic>
      <p:pic>
        <p:nvPicPr>
          <p:cNvPr id="16" name="그래픽 15" descr="낙엽수">
            <a:extLst>
              <a:ext uri="{FF2B5EF4-FFF2-40B4-BE49-F238E27FC236}">
                <a16:creationId xmlns:a16="http://schemas.microsoft.com/office/drawing/2014/main" id="{E258BF42-3C64-41E7-B65C-502EA1FE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49" y="3503994"/>
            <a:ext cx="759772" cy="759771"/>
          </a:xfrm>
          <a:prstGeom prst="rect">
            <a:avLst/>
          </a:prstGeom>
        </p:spPr>
      </p:pic>
      <p:pic>
        <p:nvPicPr>
          <p:cNvPr id="17" name="그래픽 16" descr="낙엽수">
            <a:extLst>
              <a:ext uri="{FF2B5EF4-FFF2-40B4-BE49-F238E27FC236}">
                <a16:creationId xmlns:a16="http://schemas.microsoft.com/office/drawing/2014/main" id="{881A1752-1786-4D35-B551-FE91CB52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35" y="3503994"/>
            <a:ext cx="759772" cy="759771"/>
          </a:xfrm>
          <a:prstGeom prst="rect">
            <a:avLst/>
          </a:prstGeom>
        </p:spPr>
      </p:pic>
      <p:pic>
        <p:nvPicPr>
          <p:cNvPr id="18" name="그래픽 17" descr="낙엽수">
            <a:extLst>
              <a:ext uri="{FF2B5EF4-FFF2-40B4-BE49-F238E27FC236}">
                <a16:creationId xmlns:a16="http://schemas.microsoft.com/office/drawing/2014/main" id="{BD2057A7-DF83-4FD8-941B-5C7019FB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038" y="3503994"/>
            <a:ext cx="759772" cy="759771"/>
          </a:xfrm>
          <a:prstGeom prst="rect">
            <a:avLst/>
          </a:prstGeom>
        </p:spPr>
      </p:pic>
      <p:pic>
        <p:nvPicPr>
          <p:cNvPr id="19" name="그래픽 18" descr="낙엽수">
            <a:extLst>
              <a:ext uri="{FF2B5EF4-FFF2-40B4-BE49-F238E27FC236}">
                <a16:creationId xmlns:a16="http://schemas.microsoft.com/office/drawing/2014/main" id="{1E725164-E681-488B-AE96-652B5460B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151" y="1397907"/>
            <a:ext cx="759772" cy="759771"/>
          </a:xfrm>
          <a:prstGeom prst="rect">
            <a:avLst/>
          </a:prstGeom>
        </p:spPr>
      </p:pic>
      <p:pic>
        <p:nvPicPr>
          <p:cNvPr id="20" name="그래픽 19" descr="낙엽수">
            <a:extLst>
              <a:ext uri="{FF2B5EF4-FFF2-40B4-BE49-F238E27FC236}">
                <a16:creationId xmlns:a16="http://schemas.microsoft.com/office/drawing/2014/main" id="{2C8435C3-7A10-4F06-B7F0-DC6A2783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665" y="1397907"/>
            <a:ext cx="759772" cy="759771"/>
          </a:xfrm>
          <a:prstGeom prst="rect">
            <a:avLst/>
          </a:prstGeom>
        </p:spPr>
      </p:pic>
      <p:pic>
        <p:nvPicPr>
          <p:cNvPr id="21" name="그래픽 20" descr="낙엽수">
            <a:extLst>
              <a:ext uri="{FF2B5EF4-FFF2-40B4-BE49-F238E27FC236}">
                <a16:creationId xmlns:a16="http://schemas.microsoft.com/office/drawing/2014/main" id="{FFFDAA9E-0301-4F86-BD07-7D9BB9CE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1610" y="3503994"/>
            <a:ext cx="759772" cy="7597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895CF6-97E9-4C26-A3B8-CF29F44699BC}"/>
              </a:ext>
            </a:extLst>
          </p:cNvPr>
          <p:cNvSpPr/>
          <p:nvPr/>
        </p:nvSpPr>
        <p:spPr>
          <a:xfrm>
            <a:off x="1858405" y="3483673"/>
            <a:ext cx="1173427" cy="246841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C0112-53F1-42FD-8C6D-B84F395498F1}"/>
              </a:ext>
            </a:extLst>
          </p:cNvPr>
          <p:cNvSpPr/>
          <p:nvPr/>
        </p:nvSpPr>
        <p:spPr>
          <a:xfrm>
            <a:off x="1872996" y="2480508"/>
            <a:ext cx="282801" cy="1011608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783995-54C9-494E-9127-5526C49660CE}"/>
              </a:ext>
            </a:extLst>
          </p:cNvPr>
          <p:cNvSpPr/>
          <p:nvPr/>
        </p:nvSpPr>
        <p:spPr>
          <a:xfrm>
            <a:off x="1858405" y="2300246"/>
            <a:ext cx="1173427" cy="186753"/>
          </a:xfrm>
          <a:prstGeom prst="rect">
            <a:avLst/>
          </a:prstGeom>
          <a:solidFill>
            <a:srgbClr val="D5BEA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9C863-B930-4919-9B0C-E3C0D3100118}"/>
              </a:ext>
            </a:extLst>
          </p:cNvPr>
          <p:cNvSpPr/>
          <p:nvPr/>
        </p:nvSpPr>
        <p:spPr>
          <a:xfrm>
            <a:off x="3044501" y="3542640"/>
            <a:ext cx="744132" cy="16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FB1FD5-C1E7-4279-BB4B-9B9EACE69B85}"/>
              </a:ext>
            </a:extLst>
          </p:cNvPr>
          <p:cNvSpPr/>
          <p:nvPr/>
        </p:nvSpPr>
        <p:spPr>
          <a:xfrm>
            <a:off x="3044499" y="2301183"/>
            <a:ext cx="759772" cy="19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1385E-6BCE-4C14-B387-89126E44A58C}"/>
              </a:ext>
            </a:extLst>
          </p:cNvPr>
          <p:cNvSpPr/>
          <p:nvPr/>
        </p:nvSpPr>
        <p:spPr>
          <a:xfrm>
            <a:off x="2808122" y="2519736"/>
            <a:ext cx="223711" cy="9842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0DEBE4B1-A383-4B89-9B46-12C31B1D63B5}"/>
              </a:ext>
            </a:extLst>
          </p:cNvPr>
          <p:cNvSpPr/>
          <p:nvPr/>
        </p:nvSpPr>
        <p:spPr>
          <a:xfrm>
            <a:off x="-171761" y="2028869"/>
            <a:ext cx="1410511" cy="429818"/>
          </a:xfrm>
          <a:prstGeom prst="wedgeRectCallout">
            <a:avLst>
              <a:gd name="adj1" fmla="val 101113"/>
              <a:gd name="adj2" fmla="val 18460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나이 많은 </a:t>
            </a:r>
            <a:r>
              <a:rPr lang="ko-KR" altLang="en-US" sz="1100" dirty="0" err="1"/>
              <a:t>시바견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C2EB85B-E3C4-486D-BA71-3845CD3FC71A}"/>
              </a:ext>
            </a:extLst>
          </p:cNvPr>
          <p:cNvCxnSpPr>
            <a:cxnSpLocks/>
          </p:cNvCxnSpPr>
          <p:nvPr/>
        </p:nvCxnSpPr>
        <p:spPr>
          <a:xfrm>
            <a:off x="3213437" y="2180937"/>
            <a:ext cx="0" cy="20828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36396B7-D1C2-4F1A-8AC6-5464E8A9FE69}"/>
              </a:ext>
            </a:extLst>
          </p:cNvPr>
          <p:cNvSpPr txBox="1"/>
          <p:nvPr/>
        </p:nvSpPr>
        <p:spPr>
          <a:xfrm>
            <a:off x="1259038" y="4503574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E39696-C97B-4E97-A907-1B5656771A0C}"/>
              </a:ext>
            </a:extLst>
          </p:cNvPr>
          <p:cNvSpPr txBox="1"/>
          <p:nvPr/>
        </p:nvSpPr>
        <p:spPr>
          <a:xfrm>
            <a:off x="2905203" y="284900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078578-1C9C-4B2F-B316-42A4732A44F5}"/>
              </a:ext>
            </a:extLst>
          </p:cNvPr>
          <p:cNvCxnSpPr>
            <a:cxnSpLocks/>
          </p:cNvCxnSpPr>
          <p:nvPr/>
        </p:nvCxnSpPr>
        <p:spPr>
          <a:xfrm>
            <a:off x="749641" y="4490720"/>
            <a:ext cx="228219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1D93E65-2710-4AE1-8FB8-E1B9B81EB469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1858405" y="3607094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1896950-6DCE-49A6-BB2A-069D2BAAA507}"/>
              </a:ext>
            </a:extLst>
          </p:cNvPr>
          <p:cNvCxnSpPr>
            <a:cxnSpLocks/>
          </p:cNvCxnSpPr>
          <p:nvPr/>
        </p:nvCxnSpPr>
        <p:spPr>
          <a:xfrm>
            <a:off x="1858405" y="2393622"/>
            <a:ext cx="1173427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577EE2F-4490-4D4F-9E88-677EF1E0517D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2014397" y="2480508"/>
            <a:ext cx="0" cy="1023485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EE308B-EF4A-4AFF-83A6-AA054531C49B}"/>
              </a:ext>
            </a:extLst>
          </p:cNvPr>
          <p:cNvSpPr txBox="1"/>
          <p:nvPr/>
        </p:nvSpPr>
        <p:spPr>
          <a:xfrm>
            <a:off x="1807765" y="3195543"/>
            <a:ext cx="126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82747-BA58-4282-8406-3D11A6F63CE1}"/>
              </a:ext>
            </a:extLst>
          </p:cNvPr>
          <p:cNvSpPr txBox="1"/>
          <p:nvPr/>
        </p:nvSpPr>
        <p:spPr>
          <a:xfrm>
            <a:off x="6671778" y="2100091"/>
            <a:ext cx="3244959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공원은 정사각형 형태로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100m</a:t>
            </a: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 성에서 오는 길과 이어져 있으며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산책로만 밝은 갈색의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흙길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산택로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50m,50m,50m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상하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25m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늙은 시바 배치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 외엔 잔디로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정원 외곽은 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EF8DD1-9F18-418F-8413-4020F36B0EC9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9981AE-BF13-4426-BBBA-EAA257C94B4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134645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958F-94BF-42E2-9BC4-0BE1AC93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7405" y="7490990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D6A70-ABDB-4371-A2D7-0F7B005ECF8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일본주택은 대지 면적이 약 25평 정도로 좁지만 긴 직사각형으로 입구에서 안쪽으로 길게 방 등이 배치되어 있다. 바닥 공간이 좁지만 2층, 3층 다락방까지 아주 유용한 공간이 오밀조밀 많다.사진은 다락방">
            <a:extLst>
              <a:ext uri="{FF2B5EF4-FFF2-40B4-BE49-F238E27FC236}">
                <a16:creationId xmlns:a16="http://schemas.microsoft.com/office/drawing/2014/main" id="{83CB3193-13FC-40AC-B5AA-E42CB89B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5" y="3429532"/>
            <a:ext cx="1795664" cy="11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3C2B1-02A1-4EB9-A258-11700562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19" y="3429533"/>
            <a:ext cx="1590121" cy="1192591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97AE9B6-AD32-41C8-9DB8-294ECB4A8250}"/>
              </a:ext>
            </a:extLst>
          </p:cNvPr>
          <p:cNvSpPr/>
          <p:nvPr/>
        </p:nvSpPr>
        <p:spPr>
          <a:xfrm>
            <a:off x="383667" y="1906558"/>
            <a:ext cx="2072640" cy="5950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75E26-929E-4D17-B558-91A87D10A918}"/>
              </a:ext>
            </a:extLst>
          </p:cNvPr>
          <p:cNvSpPr/>
          <p:nvPr/>
        </p:nvSpPr>
        <p:spPr>
          <a:xfrm>
            <a:off x="383667" y="2501570"/>
            <a:ext cx="2072640" cy="595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D3D5-7272-4636-8113-59DF6E9BA713}"/>
              </a:ext>
            </a:extLst>
          </p:cNvPr>
          <p:cNvSpPr txBox="1"/>
          <p:nvPr/>
        </p:nvSpPr>
        <p:spPr>
          <a:xfrm>
            <a:off x="6590498" y="2036429"/>
            <a:ext cx="324495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 인테리어는 책상 위에 상자가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올려져 있는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나무 책상에 촛불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CEF40-5D97-42CB-909F-113470AE0E6F}"/>
              </a:ext>
            </a:extLst>
          </p:cNvPr>
          <p:cNvSpPr txBox="1"/>
          <p:nvPr/>
        </p:nvSpPr>
        <p:spPr>
          <a:xfrm>
            <a:off x="2646005" y="2066127"/>
            <a:ext cx="324495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다락방 형태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전부 나무로 구성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1A28D-424E-4897-BD83-E43197A3E764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A2DE4-F317-4AA8-8B1D-8C46EC96339F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4E82FA-42CF-420F-AA36-F1A3B9F2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57" y="5169136"/>
            <a:ext cx="3867690" cy="2248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053B59-3832-48B8-9C9E-5D8B5FFE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47" y="5169136"/>
            <a:ext cx="3510716" cy="227842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F9EA25-7641-44BB-A669-AB53D0494E45}"/>
              </a:ext>
            </a:extLst>
          </p:cNvPr>
          <p:cNvGrpSpPr/>
          <p:nvPr/>
        </p:nvGrpSpPr>
        <p:grpSpPr>
          <a:xfrm>
            <a:off x="5142225" y="3366477"/>
            <a:ext cx="2848926" cy="1332384"/>
            <a:chOff x="5969581" y="3483934"/>
            <a:chExt cx="2848926" cy="13323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84B8942-9A47-4497-8963-0699220622DE}"/>
                </a:ext>
              </a:extLst>
            </p:cNvPr>
            <p:cNvGrpSpPr/>
            <p:nvPr/>
          </p:nvGrpSpPr>
          <p:grpSpPr>
            <a:xfrm>
              <a:off x="5969581" y="3483934"/>
              <a:ext cx="2848926" cy="1332384"/>
              <a:chOff x="7183120" y="3571892"/>
              <a:chExt cx="2072640" cy="1190024"/>
            </a:xfrm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CE67845-97C8-410D-BFB8-F8CEB96D9CA0}"/>
                  </a:ext>
                </a:extLst>
              </p:cNvPr>
              <p:cNvSpPr/>
              <p:nvPr/>
            </p:nvSpPr>
            <p:spPr>
              <a:xfrm>
                <a:off x="7183120" y="3571892"/>
                <a:ext cx="2072640" cy="595012"/>
              </a:xfrm>
              <a:prstGeom prst="triangle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41BFE47-644D-40E1-A5D3-6DB12DE986BD}"/>
                  </a:ext>
                </a:extLst>
              </p:cNvPr>
              <p:cNvSpPr/>
              <p:nvPr/>
            </p:nvSpPr>
            <p:spPr>
              <a:xfrm>
                <a:off x="7183120" y="4166904"/>
                <a:ext cx="2072640" cy="595012"/>
              </a:xfrm>
              <a:prstGeom prst="rect">
                <a:avLst/>
              </a:prstGeom>
              <a:solidFill>
                <a:srgbClr val="92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래픽 16" descr="피크닉 테이블">
              <a:extLst>
                <a:ext uri="{FF2B5EF4-FFF2-40B4-BE49-F238E27FC236}">
                  <a16:creationId xmlns:a16="http://schemas.microsoft.com/office/drawing/2014/main" id="{D87DF21F-1398-4156-BF81-009EB60B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2801" y="4312191"/>
              <a:ext cx="1462486" cy="47633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A2472A-F56D-4207-B76F-05E162A88F39}"/>
                </a:ext>
              </a:extLst>
            </p:cNvPr>
            <p:cNvGrpSpPr/>
            <p:nvPr/>
          </p:nvGrpSpPr>
          <p:grpSpPr>
            <a:xfrm>
              <a:off x="7123581" y="4193560"/>
              <a:ext cx="442935" cy="184277"/>
              <a:chOff x="8205185" y="4276648"/>
              <a:chExt cx="547335" cy="22771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0D33E7-0485-42BA-94A3-59F3E1C05452}"/>
                  </a:ext>
                </a:extLst>
              </p:cNvPr>
              <p:cNvSpPr/>
              <p:nvPr/>
            </p:nvSpPr>
            <p:spPr>
              <a:xfrm>
                <a:off x="8205185" y="4343873"/>
                <a:ext cx="547335" cy="160486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9A9411-E3B4-4DF5-A14C-1811E3D30F15}"/>
                  </a:ext>
                </a:extLst>
              </p:cNvPr>
              <p:cNvSpPr/>
              <p:nvPr/>
            </p:nvSpPr>
            <p:spPr>
              <a:xfrm>
                <a:off x="8205185" y="4276648"/>
                <a:ext cx="547335" cy="64257"/>
              </a:xfrm>
              <a:prstGeom prst="rect">
                <a:avLst/>
              </a:prstGeom>
              <a:solidFill>
                <a:srgbClr val="B1923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A48E9-3AD8-41E8-B209-26EEB2A23986}"/>
                  </a:ext>
                </a:extLst>
              </p:cNvPr>
              <p:cNvSpPr/>
              <p:nvPr/>
            </p:nvSpPr>
            <p:spPr>
              <a:xfrm>
                <a:off x="838260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43D2800-B32A-4100-87F4-B5E3189D7AE3}"/>
                  </a:ext>
                </a:extLst>
              </p:cNvPr>
              <p:cNvSpPr/>
              <p:nvPr/>
            </p:nvSpPr>
            <p:spPr>
              <a:xfrm>
                <a:off x="8486863" y="4359860"/>
                <a:ext cx="84676" cy="6425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양초">
              <a:extLst>
                <a:ext uri="{FF2B5EF4-FFF2-40B4-BE49-F238E27FC236}">
                  <a16:creationId xmlns:a16="http://schemas.microsoft.com/office/drawing/2014/main" id="{759939CD-7473-4592-9B3F-A670B91E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452" y="3964359"/>
              <a:ext cx="474116" cy="474116"/>
            </a:xfrm>
            <a:prstGeom prst="rect">
              <a:avLst/>
            </a:prstGeom>
          </p:spPr>
        </p:pic>
        <p:pic>
          <p:nvPicPr>
            <p:cNvPr id="27" name="그래픽 26" descr="양초">
              <a:extLst>
                <a:ext uri="{FF2B5EF4-FFF2-40B4-BE49-F238E27FC236}">
                  <a16:creationId xmlns:a16="http://schemas.microsoft.com/office/drawing/2014/main" id="{5808ADC1-EB34-4F63-AAC3-872CC9DE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4687" y="3964359"/>
              <a:ext cx="474116" cy="474116"/>
            </a:xfrm>
            <a:prstGeom prst="rect">
              <a:avLst/>
            </a:prstGeom>
          </p:spPr>
        </p:pic>
      </p:grpSp>
      <p:pic>
        <p:nvPicPr>
          <p:cNvPr id="1026" name="Picture 2" descr="https://m.media-amazon.com/images/I/41h41qMfaFL.jpg">
            <a:extLst>
              <a:ext uri="{FF2B5EF4-FFF2-40B4-BE49-F238E27FC236}">
                <a16:creationId xmlns:a16="http://schemas.microsoft.com/office/drawing/2014/main" id="{94965B87-73AB-4B9C-8E78-107A187E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31" y="4365765"/>
            <a:ext cx="2034598" cy="20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1B8A3D-660E-4896-B1CC-F46D63BD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A68B-BC41-48E6-B2E9-8CCDAACBD3AB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스톤 획득 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C2655E-B9EE-47D2-B01D-F5DD32E9EE0F}"/>
              </a:ext>
            </a:extLst>
          </p:cNvPr>
          <p:cNvSpPr/>
          <p:nvPr/>
        </p:nvSpPr>
        <p:spPr>
          <a:xfrm>
            <a:off x="60792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86B73-8951-4360-B1F0-DFCEE35B71B1}"/>
              </a:ext>
            </a:extLst>
          </p:cNvPr>
          <p:cNvSpPr/>
          <p:nvPr/>
        </p:nvSpPr>
        <p:spPr>
          <a:xfrm>
            <a:off x="60792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FAF63-99D8-4334-B964-B6AC01306492}"/>
              </a:ext>
            </a:extLst>
          </p:cNvPr>
          <p:cNvSpPr/>
          <p:nvPr/>
        </p:nvSpPr>
        <p:spPr>
          <a:xfrm>
            <a:off x="1171632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AF7C7B-8696-48CC-9B34-D6A5B1652C45}"/>
              </a:ext>
            </a:extLst>
          </p:cNvPr>
          <p:cNvSpPr/>
          <p:nvPr/>
        </p:nvSpPr>
        <p:spPr>
          <a:xfrm>
            <a:off x="150289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54EF-DCCD-41E2-8EFB-02E0E2757272}"/>
              </a:ext>
            </a:extLst>
          </p:cNvPr>
          <p:cNvSpPr txBox="1"/>
          <p:nvPr/>
        </p:nvSpPr>
        <p:spPr>
          <a:xfrm>
            <a:off x="6590498" y="2036429"/>
            <a:ext cx="324495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 용 운동을 클리어 할 때 마다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구멍에서 점멸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운동을 클리어하면 상자가 열림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빛 이펙트와 스톤 표시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C0EB4-9EC0-4146-B6B6-8C74E2DB60EE}"/>
              </a:ext>
            </a:extLst>
          </p:cNvPr>
          <p:cNvSpPr/>
          <p:nvPr/>
        </p:nvSpPr>
        <p:spPr>
          <a:xfrm>
            <a:off x="3239369" y="227065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4BE8A-B7EE-4E0F-9923-E75F8824D8C3}"/>
              </a:ext>
            </a:extLst>
          </p:cNvPr>
          <p:cNvSpPr/>
          <p:nvPr/>
        </p:nvSpPr>
        <p:spPr>
          <a:xfrm>
            <a:off x="3239369" y="200132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1B56D7-1B1B-4798-B55C-388CDF051CC5}"/>
              </a:ext>
            </a:extLst>
          </p:cNvPr>
          <p:cNvSpPr/>
          <p:nvPr/>
        </p:nvSpPr>
        <p:spPr>
          <a:xfrm>
            <a:off x="3803072" y="233469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B63EB4-0DE8-489B-B44B-9D0A9147A62B}"/>
              </a:ext>
            </a:extLst>
          </p:cNvPr>
          <p:cNvSpPr/>
          <p:nvPr/>
        </p:nvSpPr>
        <p:spPr>
          <a:xfrm>
            <a:off x="4134334" y="2334697"/>
            <a:ext cx="269040" cy="2574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13E8C8-5730-4D09-A60F-2563679D1AA4}"/>
              </a:ext>
            </a:extLst>
          </p:cNvPr>
          <p:cNvSpPr/>
          <p:nvPr/>
        </p:nvSpPr>
        <p:spPr>
          <a:xfrm>
            <a:off x="2509520" y="2231353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8A467A-635A-4188-83FC-BBFC1A6B22B3}"/>
              </a:ext>
            </a:extLst>
          </p:cNvPr>
          <p:cNvSpPr/>
          <p:nvPr/>
        </p:nvSpPr>
        <p:spPr>
          <a:xfrm>
            <a:off x="3239369" y="3754011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AAE611-D054-4D56-94A6-9359CC31FAF2}"/>
              </a:ext>
            </a:extLst>
          </p:cNvPr>
          <p:cNvSpPr/>
          <p:nvPr/>
        </p:nvSpPr>
        <p:spPr>
          <a:xfrm>
            <a:off x="3239369" y="3484684"/>
            <a:ext cx="1739031" cy="257435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6452C0-9984-4475-8C71-209611AB3E6A}"/>
              </a:ext>
            </a:extLst>
          </p:cNvPr>
          <p:cNvSpPr/>
          <p:nvPr/>
        </p:nvSpPr>
        <p:spPr>
          <a:xfrm>
            <a:off x="3803072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F83B7C-4AF2-440D-BC58-D73627298B5B}"/>
              </a:ext>
            </a:extLst>
          </p:cNvPr>
          <p:cNvSpPr/>
          <p:nvPr/>
        </p:nvSpPr>
        <p:spPr>
          <a:xfrm>
            <a:off x="4134334" y="3818057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258ADD-840B-4D6E-81B2-66219EC0247C}"/>
              </a:ext>
            </a:extLst>
          </p:cNvPr>
          <p:cNvSpPr/>
          <p:nvPr/>
        </p:nvSpPr>
        <p:spPr>
          <a:xfrm rot="5400000">
            <a:off x="3939010" y="3005148"/>
            <a:ext cx="390646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FC1A09E-889A-4AB2-8B72-F6AE0FB52266}"/>
              </a:ext>
            </a:extLst>
          </p:cNvPr>
          <p:cNvSpPr/>
          <p:nvPr/>
        </p:nvSpPr>
        <p:spPr>
          <a:xfrm rot="10800000">
            <a:off x="2509520" y="3718065"/>
            <a:ext cx="667627" cy="46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9D5F5E-4B15-46E7-AE78-710A451CE5CB}"/>
              </a:ext>
            </a:extLst>
          </p:cNvPr>
          <p:cNvSpPr/>
          <p:nvPr/>
        </p:nvSpPr>
        <p:spPr>
          <a:xfrm>
            <a:off x="607929" y="3755789"/>
            <a:ext cx="1739031" cy="642961"/>
          </a:xfrm>
          <a:prstGeom prst="rect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843DD8-B335-400E-B833-A75A30EB57F7}"/>
              </a:ext>
            </a:extLst>
          </p:cNvPr>
          <p:cNvSpPr/>
          <p:nvPr/>
        </p:nvSpPr>
        <p:spPr>
          <a:xfrm>
            <a:off x="1171632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917644-FFBC-4154-8003-0EA3879311F3}"/>
              </a:ext>
            </a:extLst>
          </p:cNvPr>
          <p:cNvSpPr/>
          <p:nvPr/>
        </p:nvSpPr>
        <p:spPr>
          <a:xfrm>
            <a:off x="1502894" y="3819835"/>
            <a:ext cx="269040" cy="257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46354CFB-7ED5-4720-9CED-515D61C5175E}"/>
              </a:ext>
            </a:extLst>
          </p:cNvPr>
          <p:cNvSpPr/>
          <p:nvPr/>
        </p:nvSpPr>
        <p:spPr>
          <a:xfrm rot="10800000">
            <a:off x="465789" y="3048357"/>
            <a:ext cx="2013250" cy="642962"/>
          </a:xfrm>
          <a:prstGeom prst="trapezoid">
            <a:avLst/>
          </a:prstGeom>
          <a:solidFill>
            <a:srgbClr val="B19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폭발: 8pt 26">
            <a:extLst>
              <a:ext uri="{FF2B5EF4-FFF2-40B4-BE49-F238E27FC236}">
                <a16:creationId xmlns:a16="http://schemas.microsoft.com/office/drawing/2014/main" id="{817C6EA3-1125-4E43-8AF0-5E1A284993A3}"/>
              </a:ext>
            </a:extLst>
          </p:cNvPr>
          <p:cNvSpPr/>
          <p:nvPr/>
        </p:nvSpPr>
        <p:spPr>
          <a:xfrm>
            <a:off x="555337" y="3076714"/>
            <a:ext cx="1818639" cy="1040285"/>
          </a:xfrm>
          <a:prstGeom prst="irregularSeal1">
            <a:avLst/>
          </a:prstGeom>
          <a:solidFill>
            <a:srgbClr val="FFC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2F16EA-2D31-4188-8D6E-82B60E268710}"/>
              </a:ext>
            </a:extLst>
          </p:cNvPr>
          <p:cNvSpPr/>
          <p:nvPr/>
        </p:nvSpPr>
        <p:spPr>
          <a:xfrm>
            <a:off x="1009073" y="3461886"/>
            <a:ext cx="911168" cy="32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5EE19-943A-4E2A-A871-4EB9CF6FBA3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A82B0-888A-424A-936B-A97FAE2EED7A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98E1D87-FDDE-47F4-B50B-7CCB83D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7" y="4870473"/>
            <a:ext cx="3059733" cy="26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NPC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97151" y="1536423"/>
            <a:ext cx="3244959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경비 복장을 입은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나이가 들어 입가에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주름이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보이는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상인 옷을 입은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</a:t>
            </a:r>
          </a:p>
          <a:p>
            <a:pPr>
              <a:lnSpc>
                <a:spcPct val="110000"/>
              </a:lnSpc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모자 쓰고 있는 캐릭터에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옷추가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8" name="Picture 2" descr="日 세콤, 인공지능 '가상경비원' 출시...노동력 인구 감소, 일본 사회 경비업도 그 예외 아니다 &lt; 기술 &lt; FOCUS &lt; 기사본문  - 인공지능신문">
            <a:extLst>
              <a:ext uri="{FF2B5EF4-FFF2-40B4-BE49-F238E27FC236}">
                <a16:creationId xmlns:a16="http://schemas.microsoft.com/office/drawing/2014/main" id="{EFD94C12-2E07-4FFD-902A-D65DE8757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r="44439"/>
          <a:stretch/>
        </p:blipFill>
        <p:spPr bwMode="auto">
          <a:xfrm>
            <a:off x="4339429" y="1350296"/>
            <a:ext cx="1894527" cy="28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해외] 남성용 하오리 고급감 넘친 블랙 벨벳의 하오리 3사이즈(M/L/L엘사이즈) 방한 맨즈 일본식 복장 코팅 (ic) kyt">
            <a:extLst>
              <a:ext uri="{FF2B5EF4-FFF2-40B4-BE49-F238E27FC236}">
                <a16:creationId xmlns:a16="http://schemas.microsoft.com/office/drawing/2014/main" id="{A38E4C88-D34F-4F60-AE0A-2459EEAC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15774" r="22202"/>
          <a:stretch/>
        </p:blipFill>
        <p:spPr bwMode="auto">
          <a:xfrm>
            <a:off x="171982" y="4695988"/>
            <a:ext cx="195175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C0747-6935-4D1C-B5A9-34290EC3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57" y="4687279"/>
            <a:ext cx="1423940" cy="2825574"/>
          </a:xfrm>
          <a:prstGeom prst="rect">
            <a:avLst/>
          </a:prstGeom>
        </p:spPr>
      </p:pic>
      <p:pic>
        <p:nvPicPr>
          <p:cNvPr id="11" name="Picture 4" descr="https://blog.kakaocdn.net/dn/mSj3M/btriQ6WCFik/iKpex5897POp7tt1oTOThk/img.jpg">
            <a:extLst>
              <a:ext uri="{FF2B5EF4-FFF2-40B4-BE49-F238E27FC236}">
                <a16:creationId xmlns:a16="http://schemas.microsoft.com/office/drawing/2014/main" id="{66FAFCF2-3F37-4CB2-8773-68C6CF61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4" y="4671017"/>
            <a:ext cx="2484843" cy="29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하오리 : 롯데ON">
            <a:extLst>
              <a:ext uri="{FF2B5EF4-FFF2-40B4-BE49-F238E27FC236}">
                <a16:creationId xmlns:a16="http://schemas.microsoft.com/office/drawing/2014/main" id="{CA3BC50E-6B23-46E5-A181-14B86573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19" y="4695988"/>
            <a:ext cx="2956841" cy="2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26454-8EC5-4CDF-BB4E-15D393071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586" y="1350294"/>
            <a:ext cx="2883827" cy="2861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7F654C-1C16-47FB-8EAB-461F8B8245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24" t="19578" r="41262" b="8931"/>
          <a:stretch/>
        </p:blipFill>
        <p:spPr>
          <a:xfrm>
            <a:off x="8982481" y="1350294"/>
            <a:ext cx="1292407" cy="28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94B1B-4A56-4F13-B29A-A20E6C8FC512}"/>
              </a:ext>
            </a:extLst>
          </p:cNvPr>
          <p:cNvSpPr txBox="1"/>
          <p:nvPr/>
        </p:nvSpPr>
        <p:spPr>
          <a:xfrm>
            <a:off x="171983" y="1068586"/>
            <a:ext cx="533584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71983" y="1371762"/>
            <a:ext cx="596297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오사카성 옥상에서 전경을 바라보는 연출 추가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예시 이미지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114408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추가 사항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7CA9EE-0F30-404B-8B6C-FEDA100E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" y="1763607"/>
            <a:ext cx="5679391" cy="5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450730" y="2370697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진행상황 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(0911)</a:t>
            </a:r>
            <a:endParaRPr lang="ko-KR" altLang="en-US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5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191862" y="1351884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오사카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17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진행방향 상호작용 오브젝트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및 카메라 구도 전환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거리구간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061D7-11BE-473C-8068-77D820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6" y="3144545"/>
            <a:ext cx="2985049" cy="2107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103C8-952D-495C-BFD1-3B8BB614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3" y="3144545"/>
            <a:ext cx="2997612" cy="186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9562-7CE2-4A3C-BCEB-D2E1C09C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38" y="3144545"/>
            <a:ext cx="3106062" cy="1941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179AC-D54F-41D3-BC64-A83CD9C6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" y="5346316"/>
            <a:ext cx="9740349" cy="2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 박스 변경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밤 분위기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 추가 완료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FX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상점가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8A7A2-5B8D-4318-830D-979EE2F6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3" y="3789072"/>
            <a:ext cx="3358058" cy="2101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77A68-20C9-4402-8A09-CD23B100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3" y="3789072"/>
            <a:ext cx="2991157" cy="1871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8D6FAD-7426-4B39-8FFD-390CA176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92" y="3789072"/>
            <a:ext cx="3196185" cy="19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59629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근처 레벨디자인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바닷가 뱃길 라인 디테일업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풍력발전소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C0629-490E-4036-BC9E-645CD7E6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" y="3197683"/>
            <a:ext cx="10180320" cy="2078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A760A-4BFB-4892-9FD3-BBE4FEFF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" y="5374379"/>
            <a:ext cx="4971920" cy="190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BA83D-F37D-443B-8B27-D9FDB8E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073" y="5375123"/>
            <a:ext cx="3004769" cy="1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950E7-8958-4560-9324-86AB0848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95E42-D7D9-413C-9BC2-0182DA4DB63E}"/>
              </a:ext>
            </a:extLst>
          </p:cNvPr>
          <p:cNvSpPr txBox="1"/>
          <p:nvPr/>
        </p:nvSpPr>
        <p:spPr>
          <a:xfrm>
            <a:off x="211740" y="1159727"/>
            <a:ext cx="7844124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NPC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후보정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색감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애니메이션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근처 레벨디자인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프랍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디테일업 완료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 시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푸드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트럭 안 디테일 업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스카이박스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변경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 </a:t>
            </a: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후지산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눈 양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이상 증가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오브젝트에 눈 덮임 효과 추가 완료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1C60F-7712-446B-82E4-AB88FBC66F2B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8081-88AB-48A5-BC50-EA5FEA3BE35E}"/>
              </a:ext>
            </a:extLst>
          </p:cNvPr>
          <p:cNvSpPr txBox="1"/>
          <p:nvPr/>
        </p:nvSpPr>
        <p:spPr>
          <a:xfrm>
            <a:off x="1053444" y="350244"/>
            <a:ext cx="1056700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3DBA-0AF4-4504-A504-61ECF11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3413043"/>
            <a:ext cx="9425045" cy="1943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981E8-4E49-4152-B13D-0FBED5C4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" y="5435316"/>
            <a:ext cx="3187016" cy="1990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FDB1C4-F451-4D75-B2B9-6E52BA6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659" y="5511483"/>
            <a:ext cx="3073198" cy="1913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576F26-D611-4A2C-A387-5289C1C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57" y="5479643"/>
            <a:ext cx="2747753" cy="1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rgbClr val="7AF6B5"/>
                </a:solidFill>
                <a:latin typeface="+mj-ea"/>
                <a:ea typeface="+mj-ea"/>
              </a:rPr>
              <a:t>티온</a:t>
            </a:r>
            <a:r>
              <a:rPr lang="en-US" altLang="ko-KR" sz="2400">
                <a:solidFill>
                  <a:srgbClr val="7AF6B5"/>
                </a:solidFill>
                <a:latin typeface="+mj-ea"/>
                <a:ea typeface="+mj-ea"/>
              </a:rPr>
              <a:t>XR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연출</a:t>
            </a:r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52F3-394F-46F1-B0D0-F4CF35B35153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맵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C4AC1-CA44-4A43-AB2A-C43CFDD05C27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7BB58-D75C-404E-ADA4-DACCBFE2330A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4C21A99-118D-48DE-BA80-836D4B80BDD5}"/>
              </a:ext>
            </a:extLst>
          </p:cNvPr>
          <p:cNvSpPr/>
          <p:nvPr/>
        </p:nvSpPr>
        <p:spPr>
          <a:xfrm rot="10800000">
            <a:off x="341769" y="2775887"/>
            <a:ext cx="345056" cy="289672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A09E-9C0F-406F-BACA-1A17080D9864}"/>
              </a:ext>
            </a:extLst>
          </p:cNvPr>
          <p:cNvSpPr txBox="1"/>
          <p:nvPr/>
        </p:nvSpPr>
        <p:spPr>
          <a:xfrm>
            <a:off x="759563" y="27360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9F63A-08F1-4853-A926-79499B2D35C9}"/>
              </a:ext>
            </a:extLst>
          </p:cNvPr>
          <p:cNvSpPr txBox="1"/>
          <p:nvPr/>
        </p:nvSpPr>
        <p:spPr>
          <a:xfrm>
            <a:off x="759563" y="3621943"/>
            <a:ext cx="12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4E471-E0A0-40BE-890E-92C06ED1F907}"/>
              </a:ext>
            </a:extLst>
          </p:cNvPr>
          <p:cNvSpPr txBox="1"/>
          <p:nvPr/>
        </p:nvSpPr>
        <p:spPr>
          <a:xfrm>
            <a:off x="759563" y="318684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CA4B6-047E-4C25-85C5-748977CE7910}"/>
              </a:ext>
            </a:extLst>
          </p:cNvPr>
          <p:cNvSpPr/>
          <p:nvPr/>
        </p:nvSpPr>
        <p:spPr>
          <a:xfrm>
            <a:off x="383106" y="3265696"/>
            <a:ext cx="28800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79DA671-1423-4587-B7A0-A9F8F04B5631}"/>
              </a:ext>
            </a:extLst>
          </p:cNvPr>
          <p:cNvSpPr/>
          <p:nvPr/>
        </p:nvSpPr>
        <p:spPr>
          <a:xfrm>
            <a:off x="437106" y="371660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0722C9-BA7A-4CA7-B61A-FE6C0DE1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894" y="1133591"/>
            <a:ext cx="6816493" cy="54909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A0A765C-751D-4236-B3A1-50340079BF51}"/>
              </a:ext>
            </a:extLst>
          </p:cNvPr>
          <p:cNvSpPr/>
          <p:nvPr/>
        </p:nvSpPr>
        <p:spPr>
          <a:xfrm rot="10800000">
            <a:off x="3744305" y="4229687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348B9FE-09F4-4D36-90CC-6CF7A4524353}"/>
              </a:ext>
            </a:extLst>
          </p:cNvPr>
          <p:cNvSpPr/>
          <p:nvPr/>
        </p:nvSpPr>
        <p:spPr>
          <a:xfrm rot="10800000">
            <a:off x="3875902" y="4230442"/>
            <a:ext cx="347142" cy="241981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D7DB3DE-43D4-4B48-B886-AB92FCAFED5A}"/>
              </a:ext>
            </a:extLst>
          </p:cNvPr>
          <p:cNvSpPr/>
          <p:nvPr/>
        </p:nvSpPr>
        <p:spPr>
          <a:xfrm rot="10800000">
            <a:off x="6481541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7710EA2-577C-46AA-AB29-083E21816336}"/>
              </a:ext>
            </a:extLst>
          </p:cNvPr>
          <p:cNvSpPr/>
          <p:nvPr/>
        </p:nvSpPr>
        <p:spPr>
          <a:xfrm rot="10800000">
            <a:off x="6637217" y="5070496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5E9EB8B-E137-42AA-8AF0-C8CCEA4A1B3C}"/>
              </a:ext>
            </a:extLst>
          </p:cNvPr>
          <p:cNvSpPr/>
          <p:nvPr/>
        </p:nvSpPr>
        <p:spPr>
          <a:xfrm rot="10800000">
            <a:off x="7216491" y="4847142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2B3DFA3-EF24-4964-A9C9-2C4E183E22D3}"/>
              </a:ext>
            </a:extLst>
          </p:cNvPr>
          <p:cNvSpPr/>
          <p:nvPr/>
        </p:nvSpPr>
        <p:spPr>
          <a:xfrm rot="10800000">
            <a:off x="6514320" y="258486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00420FA-CEBF-4256-BE48-122C20BD93E2}"/>
              </a:ext>
            </a:extLst>
          </p:cNvPr>
          <p:cNvSpPr/>
          <p:nvPr/>
        </p:nvSpPr>
        <p:spPr>
          <a:xfrm rot="10800000">
            <a:off x="6667878" y="270585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0BF4572-0BD1-4618-8C92-122A7F6AB66D}"/>
              </a:ext>
            </a:extLst>
          </p:cNvPr>
          <p:cNvSpPr/>
          <p:nvPr/>
        </p:nvSpPr>
        <p:spPr>
          <a:xfrm rot="10800000">
            <a:off x="6005267" y="4521349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801E3DF-8D96-41C1-B9EF-2308683AC419}"/>
              </a:ext>
            </a:extLst>
          </p:cNvPr>
          <p:cNvSpPr/>
          <p:nvPr/>
        </p:nvSpPr>
        <p:spPr>
          <a:xfrm rot="10800000">
            <a:off x="6080512" y="4599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5E24C00-D7B1-459F-B1E3-741034C09F13}"/>
              </a:ext>
            </a:extLst>
          </p:cNvPr>
          <p:cNvSpPr/>
          <p:nvPr/>
        </p:nvSpPr>
        <p:spPr>
          <a:xfrm rot="10800000">
            <a:off x="6103868" y="465448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497BE8-54A3-475C-9074-A3B7618F2F0A}"/>
              </a:ext>
            </a:extLst>
          </p:cNvPr>
          <p:cNvSpPr/>
          <p:nvPr/>
        </p:nvSpPr>
        <p:spPr>
          <a:xfrm rot="10800000">
            <a:off x="3512393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2CAF147-4A2D-4A9E-A0DE-8275DE9B6B06}"/>
              </a:ext>
            </a:extLst>
          </p:cNvPr>
          <p:cNvSpPr/>
          <p:nvPr/>
        </p:nvSpPr>
        <p:spPr>
          <a:xfrm rot="10800000">
            <a:off x="3751511" y="566561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5A497-ABEC-4788-9894-3ADD1995CEDD}"/>
              </a:ext>
            </a:extLst>
          </p:cNvPr>
          <p:cNvSpPr/>
          <p:nvPr/>
        </p:nvSpPr>
        <p:spPr>
          <a:xfrm>
            <a:off x="4066535" y="4440002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594F8C-2F45-418F-B0C6-490F440A13B1}"/>
              </a:ext>
            </a:extLst>
          </p:cNvPr>
          <p:cNvSpPr/>
          <p:nvPr/>
        </p:nvSpPr>
        <p:spPr>
          <a:xfrm>
            <a:off x="4066535" y="4588876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BB128A3-19A1-494C-A504-C1A64F4BE2FA}"/>
              </a:ext>
            </a:extLst>
          </p:cNvPr>
          <p:cNvSpPr/>
          <p:nvPr/>
        </p:nvSpPr>
        <p:spPr>
          <a:xfrm>
            <a:off x="4709234" y="456338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FB7261-E0B7-40E0-A4CC-72B4E0F9F7B9}"/>
              </a:ext>
            </a:extLst>
          </p:cNvPr>
          <p:cNvSpPr/>
          <p:nvPr/>
        </p:nvSpPr>
        <p:spPr>
          <a:xfrm>
            <a:off x="7109882" y="3039939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8913A0-A0C2-478C-B0E1-C056A944DA9D}"/>
              </a:ext>
            </a:extLst>
          </p:cNvPr>
          <p:cNvSpPr/>
          <p:nvPr/>
        </p:nvSpPr>
        <p:spPr>
          <a:xfrm>
            <a:off x="7576272" y="3130928"/>
            <a:ext cx="259869" cy="240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CB453760-B46F-4E82-94A3-2DB33E6E13CC}"/>
              </a:ext>
            </a:extLst>
          </p:cNvPr>
          <p:cNvSpPr/>
          <p:nvPr/>
        </p:nvSpPr>
        <p:spPr>
          <a:xfrm rot="10800000">
            <a:off x="6377059" y="4654481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BE2662-3136-4A93-A65D-15EA9E029182}"/>
              </a:ext>
            </a:extLst>
          </p:cNvPr>
          <p:cNvSpPr/>
          <p:nvPr/>
        </p:nvSpPr>
        <p:spPr>
          <a:xfrm rot="10800000">
            <a:off x="6500911" y="4655773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0F55932-BAC0-4D67-8D4B-01CE60DAF295}"/>
              </a:ext>
            </a:extLst>
          </p:cNvPr>
          <p:cNvSpPr/>
          <p:nvPr/>
        </p:nvSpPr>
        <p:spPr>
          <a:xfrm rot="10800000">
            <a:off x="6737784" y="4775470"/>
            <a:ext cx="311352" cy="241980"/>
          </a:xfrm>
          <a:prstGeom prst="triangle">
            <a:avLst/>
          </a:prstGeom>
          <a:solidFill>
            <a:srgbClr val="F7EE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A32CA45-E072-4BEF-AD54-511DA346E6D6}"/>
              </a:ext>
            </a:extLst>
          </p:cNvPr>
          <p:cNvSpPr/>
          <p:nvPr/>
        </p:nvSpPr>
        <p:spPr>
          <a:xfrm>
            <a:off x="7135281" y="4525244"/>
            <a:ext cx="162418" cy="15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5B38635-DCD2-410A-AE9D-91DF78B0D4F9}"/>
              </a:ext>
            </a:extLst>
          </p:cNvPr>
          <p:cNvSpPr/>
          <p:nvPr/>
        </p:nvSpPr>
        <p:spPr>
          <a:xfrm>
            <a:off x="6489996" y="28409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23F7B-9870-4B71-BDCE-843FDA8B08F9}"/>
              </a:ext>
            </a:extLst>
          </p:cNvPr>
          <p:cNvSpPr txBox="1"/>
          <p:nvPr/>
        </p:nvSpPr>
        <p:spPr>
          <a:xfrm>
            <a:off x="5823173" y="1601428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한쪽에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돗자리를 깔고 차를 마시고 있는 혹은 누워있는 </a:t>
            </a:r>
            <a:r>
              <a:rPr lang="en-US" altLang="ko-KR" sz="1400" dirty="0"/>
              <a:t>NPC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앉아있는 애니메이션 </a:t>
            </a:r>
            <a:r>
              <a:rPr lang="ko-KR" altLang="en-US" sz="1400" dirty="0"/>
              <a:t>추가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돗자리에 </a:t>
            </a:r>
            <a:r>
              <a:rPr lang="en-US" altLang="ko-KR" sz="1400" dirty="0"/>
              <a:t>2/2 </a:t>
            </a: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명 배치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8C955F-A33E-4CE3-AF9A-769A2147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5" y="1601429"/>
            <a:ext cx="4043228" cy="2438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3A68B9-5AD0-43DB-A724-53D5B7EB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52" y="4678290"/>
            <a:ext cx="4043228" cy="24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1409E4-BE22-4A24-BB8D-B7623FADFAEB}"/>
              </a:ext>
            </a:extLst>
          </p:cNvPr>
          <p:cNvSpPr txBox="1"/>
          <p:nvPr/>
        </p:nvSpPr>
        <p:spPr>
          <a:xfrm>
            <a:off x="5823173" y="4678290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주인공이 다가가면 둘이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주인공을 향해 인사하는 애니메이션</a:t>
            </a:r>
            <a:r>
              <a:rPr lang="ko-KR" altLang="en-US" sz="1400" dirty="0"/>
              <a:t> 추가 적용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명 배치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0F30D-F3D5-4DDA-9EF5-564A99C83B58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9CB5D-D17A-4961-A3BA-6560F62C22A3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D258C-44EA-4F94-91C0-63E0CC1DE7D5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017FE-5257-4FB5-952A-4273A27E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2307"/>
            <a:ext cx="1336051" cy="1662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90FF05-21FE-4FC4-80C7-3C13986D1854}"/>
              </a:ext>
            </a:extLst>
          </p:cNvPr>
          <p:cNvSpPr/>
          <p:nvPr/>
        </p:nvSpPr>
        <p:spPr>
          <a:xfrm>
            <a:off x="487325" y="2590800"/>
            <a:ext cx="590017" cy="67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4C4F4B-B64D-4192-AE1A-6E33F158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486756-40AE-4695-98D9-636DD1D8B89F}"/>
              </a:ext>
            </a:extLst>
          </p:cNvPr>
          <p:cNvSpPr/>
          <p:nvPr/>
        </p:nvSpPr>
        <p:spPr>
          <a:xfrm>
            <a:off x="630685" y="4939901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295A4-7EA8-465D-8A31-D163B94ACB6E}"/>
              </a:ext>
            </a:extLst>
          </p:cNvPr>
          <p:cNvSpPr txBox="1"/>
          <p:nvPr/>
        </p:nvSpPr>
        <p:spPr>
          <a:xfrm>
            <a:off x="171983" y="1068586"/>
            <a:ext cx="21723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kern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어드벤쳐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ko-KR" altLang="en-US" sz="1400" kern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구간</a:t>
            </a:r>
            <a:endParaRPr lang="en-US" altLang="ko-KR" sz="1400" kern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1F7F9-3B97-4BCF-922C-C6C8ED13B9E1}"/>
              </a:ext>
            </a:extLst>
          </p:cNvPr>
          <p:cNvSpPr txBox="1"/>
          <p:nvPr/>
        </p:nvSpPr>
        <p:spPr>
          <a:xfrm>
            <a:off x="1053444" y="350244"/>
            <a:ext cx="838691" cy="514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오사카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3E908-74BB-4B55-8EEB-A4290EAB1F36}"/>
              </a:ext>
            </a:extLst>
          </p:cNvPr>
          <p:cNvSpPr txBox="1"/>
          <p:nvPr/>
        </p:nvSpPr>
        <p:spPr>
          <a:xfrm>
            <a:off x="315342" y="161718"/>
            <a:ext cx="694422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1D470-7114-428C-A9FB-FF93DAAEF070}"/>
              </a:ext>
            </a:extLst>
          </p:cNvPr>
          <p:cNvSpPr txBox="1"/>
          <p:nvPr/>
        </p:nvSpPr>
        <p:spPr>
          <a:xfrm>
            <a:off x="5823173" y="1601428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주변 나무 또는 바닥에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배치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400" dirty="0"/>
              <a:t>새가 앉아있다가 캐릭터가 뛰어 오면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새 소리와 함께 하늘로 날아가는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36920-3D8B-4B0E-957C-DEF75265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1601428"/>
            <a:ext cx="3452310" cy="2543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D21E1-1981-4A8F-A9DE-BCD1324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27" y="4468742"/>
            <a:ext cx="3351666" cy="2543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953CF-0833-4655-BEA8-6C97EEA43B79}"/>
              </a:ext>
            </a:extLst>
          </p:cNvPr>
          <p:cNvSpPr txBox="1"/>
          <p:nvPr/>
        </p:nvSpPr>
        <p:spPr>
          <a:xfrm>
            <a:off x="5823173" y="4468742"/>
            <a:ext cx="426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캐릭터가 뛰어오면 문이 쾅 소리와 함께 저절로 닫힘</a:t>
            </a:r>
            <a:r>
              <a:rPr lang="en-US" altLang="ko-KR" sz="1400" dirty="0"/>
              <a:t> </a:t>
            </a:r>
            <a:r>
              <a:rPr lang="ko-KR" altLang="en-US" sz="1400" dirty="0"/>
              <a:t>혹은 미리</a:t>
            </a:r>
            <a:r>
              <a:rPr lang="en-US" altLang="ko-KR" sz="1400" dirty="0"/>
              <a:t> </a:t>
            </a:r>
            <a:r>
              <a:rPr lang="ko-KR" altLang="en-US" sz="1400" dirty="0"/>
              <a:t>닫혀 있는 상태에서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운동 동작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미니게임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으로 문을 개방하는 연출 추가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Ex)</a:t>
            </a:r>
            <a:r>
              <a:rPr lang="ko-KR" altLang="en-US" sz="1400" dirty="0" err="1"/>
              <a:t>체스트</a:t>
            </a:r>
            <a:r>
              <a:rPr lang="ko-KR" altLang="en-US" sz="1400" dirty="0"/>
              <a:t> </a:t>
            </a:r>
            <a:r>
              <a:rPr lang="ko-KR" altLang="en-US" sz="1400" i="1" dirty="0" err="1"/>
              <a:t>익스펜션</a:t>
            </a:r>
            <a:endParaRPr lang="en-US" altLang="ko-KR" sz="1400" i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116A0F-C352-4510-92A1-7BC9F6F6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4678290"/>
            <a:ext cx="1336051" cy="16624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41B7A-AF6E-482B-9220-4CA6D7AC0EBC}"/>
              </a:ext>
            </a:extLst>
          </p:cNvPr>
          <p:cNvSpPr/>
          <p:nvPr/>
        </p:nvSpPr>
        <p:spPr>
          <a:xfrm>
            <a:off x="1114159" y="5097340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0345BC-BCD5-4525-94B1-49C69B27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2" y="1601428"/>
            <a:ext cx="1336051" cy="1662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144CAA-E2A2-4749-905D-9186DAE9CA73}"/>
              </a:ext>
            </a:extLst>
          </p:cNvPr>
          <p:cNvSpPr/>
          <p:nvPr/>
        </p:nvSpPr>
        <p:spPr>
          <a:xfrm>
            <a:off x="754566" y="2039496"/>
            <a:ext cx="446658" cy="47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7F0E-4DC1-40B7-88FA-EC0976E44FE5}"/>
              </a:ext>
            </a:extLst>
          </p:cNvPr>
          <p:cNvSpPr/>
          <p:nvPr/>
        </p:nvSpPr>
        <p:spPr>
          <a:xfrm>
            <a:off x="3420713" y="5381897"/>
            <a:ext cx="105373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8614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13033</TotalTime>
  <Words>1156</Words>
  <Application>Microsoft Office PowerPoint</Application>
  <PresentationFormat>사용자 지정</PresentationFormat>
  <Paragraphs>332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넥슨Lv2고딕</vt:lpstr>
      <vt:lpstr>넥슨Lv2고딕 Light</vt:lpstr>
      <vt:lpstr>Century</vt:lpstr>
      <vt:lpstr>G마켓 산스 TTF Bold</vt:lpstr>
      <vt:lpstr>Arial</vt:lpstr>
      <vt:lpstr>넥슨Lv2고딕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566</cp:revision>
  <dcterms:created xsi:type="dcterms:W3CDTF">2021-11-10T06:22:07Z</dcterms:created>
  <dcterms:modified xsi:type="dcterms:W3CDTF">2023-09-11T09:14:10Z</dcterms:modified>
</cp:coreProperties>
</file>